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20" r:id="rId3"/>
    <p:sldId id="322" r:id="rId4"/>
    <p:sldId id="335" r:id="rId5"/>
    <p:sldId id="334" r:id="rId6"/>
    <p:sldId id="321" r:id="rId7"/>
    <p:sldId id="297" r:id="rId8"/>
    <p:sldId id="323" r:id="rId9"/>
    <p:sldId id="324" r:id="rId10"/>
    <p:sldId id="326" r:id="rId11"/>
    <p:sldId id="327" r:id="rId12"/>
    <p:sldId id="328" r:id="rId13"/>
    <p:sldId id="329" r:id="rId14"/>
    <p:sldId id="309" r:id="rId15"/>
    <p:sldId id="331" r:id="rId16"/>
    <p:sldId id="332" r:id="rId17"/>
    <p:sldId id="258" r:id="rId18"/>
    <p:sldId id="313" r:id="rId19"/>
    <p:sldId id="317" r:id="rId20"/>
    <p:sldId id="318" r:id="rId21"/>
    <p:sldId id="319" r:id="rId22"/>
    <p:sldId id="306" r:id="rId23"/>
    <p:sldId id="265" r:id="rId24"/>
    <p:sldId id="305" r:id="rId25"/>
    <p:sldId id="33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" initials="m" lastIdx="1" clrIdx="0">
    <p:extLst>
      <p:ext uri="{19B8F6BF-5375-455C-9EA6-DF929625EA0E}">
        <p15:presenceInfo xmlns:p15="http://schemas.microsoft.com/office/powerpoint/2012/main" userId="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AA4"/>
    <a:srgbClr val="A5A5A5"/>
    <a:srgbClr val="F4F4F4"/>
    <a:srgbClr val="FFFFFF"/>
    <a:srgbClr val="FEEA02"/>
    <a:srgbClr val="D7E6DA"/>
    <a:srgbClr val="33C4F8"/>
    <a:srgbClr val="183247"/>
    <a:srgbClr val="134E6D"/>
    <a:srgbClr val="1059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DD5B-9281-4CC4-9248-A5F5F4DC2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DD3D2-DE4A-4446-A734-9358F4CD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58111-94A5-4AC4-8E51-8F22DA93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5601E-D0E6-4E55-9D54-1886D76E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CFFAB-ADF6-49B6-9E9F-E5B380A3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2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82400-2101-4921-980C-463F9B9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99942-D0EC-4021-BECB-24D32A87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A7895-5E7C-494F-82D6-361EEEC3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25A2-C64B-4D5E-8B41-AAACC37F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3BD5B-364B-4566-9CBE-359C2E42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4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503FB-A2D0-4AFE-95D6-326CF289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11211-7D0B-4B2B-83D0-BB2E7B0CA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5E549-BD1B-45E7-A0DE-7981D140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780E2-7CDF-4024-8BAB-95AFB556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DFC64-2128-44EC-A80D-92D60EE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C3A50-85DF-47AD-8714-943A06E0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3A9D6-5CA7-4EE1-910F-DC691107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28222-1A8C-4083-AE33-9DF74E7A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634D8-A084-47ED-AA90-4BC388F0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1C05D-6A63-4C27-8224-8FC05DA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7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61E75-6CD9-403D-9129-63B7FA87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72E90-D081-4489-B9BF-2CDFDF68B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640FE-434E-421F-B590-7E3BF83C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72B7B-B558-4DF1-8EB4-DF616BFD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4C78C-1C39-4F90-BDED-BB404165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2C2C-BDF0-42B5-94DE-4ECED1EB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4398D-88B3-4997-A76B-336CB8FC3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976767-22B6-43F0-A08E-511715154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02F13-D4C2-4141-B9A9-0D054C6F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F9E7C-C6F7-4750-BE1F-11286D7C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1FD46-1A41-4A6B-BAC0-27EBDFF4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54A1F-2A17-4DFB-97A3-98D7D1D7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6E466-63F6-4D97-9461-64C7E0C6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65A03A-983C-4401-80B5-3C66720B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CFD0F-B1B9-4229-B139-A574B6C82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437799-7C63-4D3B-BD36-5F50BD3C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B73E2-39D7-409F-98BF-39AC776F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2ED500-6018-4898-8350-5DBE6C90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453CD3-14CF-477D-AB9F-24D53194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A4E1-7FB0-4280-A475-EFD8691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CA9774-452C-400B-9646-41E8412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EDF06-6D74-4CFD-A74B-8090E59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5F4F1F-FD2F-4B2E-A8BD-1812CCBE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57FC9A-5D0F-48ED-A741-87FA88F5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D8BD11-84C4-4158-ABBC-9D8CC6A4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C0F3A4-739A-4313-B188-D713EB24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3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7F84D-5849-4ABE-B407-AD803A3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D24E4-F053-4405-8875-857D4F6F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41C50-D95C-4409-A6E4-C76D16DD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44B20-092E-4E27-B814-10096DA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8B427-A0AD-4335-B232-39143539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5D0D0-DD7C-4FA7-9193-56AC7A1F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5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95138-FF19-419A-8DCE-6C48471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C23D4C-353B-4B11-928E-D71FAC6C6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C8A777-944D-496B-8956-551CADA2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2F613F-EE6E-437A-8B4C-0722221D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5E5A-7E68-4F75-BF37-6E62C74F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EB16F-9E14-4571-8F4C-3DFB29BE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8443D7-2F33-4D6E-9E3F-B4C73A8D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7288B-D0F9-4B12-A326-1855DDEE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7D3B5-C9E7-423A-B1E2-9E0D0EF3C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A27FF-027F-4227-8213-336B85B81666}" type="datetimeFigureOut">
              <a:rPr lang="ko-KR" altLang="en-US" smtClean="0"/>
              <a:t>2020-10-25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07CAA-952B-4CC3-A0A7-06E4B0B04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44262-505A-40F5-9D91-48FF3BB47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1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2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2.jpe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22.jpe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22.jpe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31.jp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sv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1.png"/><Relationship Id="rId5" Type="http://schemas.openxmlformats.org/officeDocument/2006/relationships/image" Target="../media/image44.svg"/><Relationship Id="rId10" Type="http://schemas.openxmlformats.org/officeDocument/2006/relationships/image" Target="../media/image49.sv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8.jpeg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20.png"/><Relationship Id="rId5" Type="http://schemas.openxmlformats.org/officeDocument/2006/relationships/image" Target="../media/image63.png"/><Relationship Id="rId15" Type="http://schemas.openxmlformats.org/officeDocument/2006/relationships/image" Target="../media/image1.png"/><Relationship Id="rId10" Type="http://schemas.openxmlformats.org/officeDocument/2006/relationships/image" Target="../media/image67.png"/><Relationship Id="rId4" Type="http://schemas.openxmlformats.org/officeDocument/2006/relationships/image" Target="../media/image62.emf"/><Relationship Id="rId9" Type="http://schemas.openxmlformats.org/officeDocument/2006/relationships/image" Target="../media/image46.png"/><Relationship Id="rId1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46.png"/><Relationship Id="rId3" Type="http://schemas.openxmlformats.org/officeDocument/2006/relationships/image" Target="../media/image63.png"/><Relationship Id="rId7" Type="http://schemas.openxmlformats.org/officeDocument/2006/relationships/image" Target="../media/image20.png"/><Relationship Id="rId12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0.png"/><Relationship Id="rId5" Type="http://schemas.openxmlformats.org/officeDocument/2006/relationships/image" Target="../media/image66.png"/><Relationship Id="rId10" Type="http://schemas.openxmlformats.org/officeDocument/2006/relationships/image" Target="../media/image19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jp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F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11AC94-18FA-48F7-9FF9-811E7F9063EF}"/>
              </a:ext>
            </a:extLst>
          </p:cNvPr>
          <p:cNvSpPr txBox="1"/>
          <p:nvPr/>
        </p:nvSpPr>
        <p:spPr>
          <a:xfrm>
            <a:off x="1442781" y="5281041"/>
            <a:ext cx="580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기술을 활용한 직관적인 안보 위협요소 식별 어플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C70C8-3E14-400C-B9F8-12416636DC6A}"/>
              </a:ext>
            </a:extLst>
          </p:cNvPr>
          <p:cNvSpPr txBox="1"/>
          <p:nvPr/>
        </p:nvSpPr>
        <p:spPr>
          <a:xfrm>
            <a:off x="8632284" y="2733491"/>
            <a:ext cx="4650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28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사단 전차대대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중대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박준수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유건우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B92F19-2778-47A6-800C-4425AE9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1"/>
          <a:stretch/>
        </p:blipFill>
        <p:spPr>
          <a:xfrm>
            <a:off x="2069305" y="1385154"/>
            <a:ext cx="4413679" cy="34634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F99C19-456A-40CD-A474-6FAE1308C856}"/>
              </a:ext>
            </a:extLst>
          </p:cNvPr>
          <p:cNvSpPr txBox="1"/>
          <p:nvPr/>
        </p:nvSpPr>
        <p:spPr>
          <a:xfrm>
            <a:off x="7858670" y="6315693"/>
            <a:ext cx="4901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Github</a:t>
            </a:r>
            <a:r>
              <a:rPr lang="en-US" altLang="ko-KR" sz="1200" dirty="0"/>
              <a:t> </a:t>
            </a:r>
            <a:r>
              <a:rPr lang="ko-KR" altLang="en-US" sz="1200" dirty="0"/>
              <a:t>주소 </a:t>
            </a:r>
            <a:r>
              <a:rPr lang="en-US" altLang="ko-KR" sz="1200" dirty="0"/>
              <a:t> </a:t>
            </a:r>
            <a:r>
              <a:rPr lang="ko-KR" altLang="en-US" sz="1200" dirty="0"/>
              <a:t>https://github.com/osamhack2020/web_armylens_armylens</a:t>
            </a:r>
          </a:p>
        </p:txBody>
      </p:sp>
    </p:spTree>
    <p:extLst>
      <p:ext uri="{BB962C8B-B14F-4D97-AF65-F5344CB8AC3E}">
        <p14:creationId xmlns:p14="http://schemas.microsoft.com/office/powerpoint/2010/main" val="1137511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2.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종류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561AAC-0535-4ADD-8D91-0A5564319278}"/>
              </a:ext>
            </a:extLst>
          </p:cNvPr>
          <p:cNvSpPr/>
          <p:nvPr/>
        </p:nvSpPr>
        <p:spPr>
          <a:xfrm>
            <a:off x="5797677" y="1437940"/>
            <a:ext cx="5804677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클릭 한번으로 쉽게 지뢰 관련 전문지식에 접근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6A584-7F85-43B7-9DEE-5496CD7F3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039" y="2073903"/>
            <a:ext cx="6596066" cy="39148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F18D07-1BE7-4C03-B8C2-2199006E0260}"/>
              </a:ext>
            </a:extLst>
          </p:cNvPr>
          <p:cNvGrpSpPr/>
          <p:nvPr/>
        </p:nvGrpSpPr>
        <p:grpSpPr>
          <a:xfrm>
            <a:off x="1119668" y="1468692"/>
            <a:ext cx="2844800" cy="4891309"/>
            <a:chOff x="8014712" y="546460"/>
            <a:chExt cx="2844800" cy="4891309"/>
          </a:xfrm>
        </p:grpSpPr>
        <p:pic>
          <p:nvPicPr>
            <p:cNvPr id="26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965B06A7-FD3A-4B22-845E-7A2AABAF13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000A355-A429-487C-9032-A335AA42DC91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596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2.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종류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267EDD-BF6B-4007-B84A-5D3D665C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48" y="1470309"/>
            <a:ext cx="3645167" cy="46427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62695D-E3F3-43F5-894E-A830678580D9}"/>
              </a:ext>
            </a:extLst>
          </p:cNvPr>
          <p:cNvGrpSpPr/>
          <p:nvPr/>
        </p:nvGrpSpPr>
        <p:grpSpPr>
          <a:xfrm>
            <a:off x="1303085" y="1586620"/>
            <a:ext cx="2844800" cy="4891309"/>
            <a:chOff x="8014712" y="546460"/>
            <a:chExt cx="2844800" cy="4891309"/>
          </a:xfrm>
        </p:grpSpPr>
        <p:pic>
          <p:nvPicPr>
            <p:cNvPr id="14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7B475A37-648E-408D-A55F-72FB3AD35A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4BE4FD1-EE34-4F3A-9311-A7B3E1D4FD8D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7A1F42-883E-415C-A200-F9ECFC8B760A}"/>
              </a:ext>
            </a:extLst>
          </p:cNvPr>
          <p:cNvCxnSpPr>
            <a:cxnSpLocks/>
          </p:cNvCxnSpPr>
          <p:nvPr/>
        </p:nvCxnSpPr>
        <p:spPr>
          <a:xfrm>
            <a:off x="5305228" y="2026018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20AA52-5DCC-4BE6-ACA0-5CC6D18DC9EF}"/>
              </a:ext>
            </a:extLst>
          </p:cNvPr>
          <p:cNvSpPr/>
          <p:nvPr/>
        </p:nvSpPr>
        <p:spPr>
          <a:xfrm>
            <a:off x="6007238" y="581187"/>
            <a:ext cx="5804677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클릭 한번으로 쉽게 지뢰 관련 전문지식에 접근 가능</a:t>
            </a:r>
          </a:p>
        </p:txBody>
      </p:sp>
    </p:spTree>
    <p:extLst>
      <p:ext uri="{BB962C8B-B14F-4D97-AF65-F5344CB8AC3E}">
        <p14:creationId xmlns:p14="http://schemas.microsoft.com/office/powerpoint/2010/main" val="348132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3. </a:t>
            </a:r>
            <a:r>
              <a:rPr lang="ko-KR" altLang="en-US" sz="2800" b="1" dirty="0">
                <a:solidFill>
                  <a:schemeClr val="accent1"/>
                </a:solidFill>
              </a:rPr>
              <a:t>사고 사례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CF973F-7D49-46DB-9175-C92EEC23BFAE}"/>
              </a:ext>
            </a:extLst>
          </p:cNvPr>
          <p:cNvGrpSpPr/>
          <p:nvPr/>
        </p:nvGrpSpPr>
        <p:grpSpPr>
          <a:xfrm>
            <a:off x="8932975" y="993191"/>
            <a:ext cx="2844800" cy="4891309"/>
            <a:chOff x="8014712" y="546460"/>
            <a:chExt cx="2844800" cy="4891309"/>
          </a:xfrm>
        </p:grpSpPr>
        <p:pic>
          <p:nvPicPr>
            <p:cNvPr id="25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C6A9CCBD-4409-49C5-A866-9095004876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80B61D8-76FB-40E3-A817-0607497E9CAD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B8D1401-16E9-4964-BFDB-EE82ACFF7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555" y="1136999"/>
            <a:ext cx="5508103" cy="46036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D411CF-2D83-40D7-976D-4829188BE8EE}"/>
              </a:ext>
            </a:extLst>
          </p:cNvPr>
          <p:cNvSpPr txBox="1"/>
          <p:nvPr/>
        </p:nvSpPr>
        <p:spPr>
          <a:xfrm>
            <a:off x="186063" y="199578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>
                <a:latin typeface="+mj-ea"/>
                <a:ea typeface="+mj-ea"/>
                <a:cs typeface="+mj-cs"/>
              </a:rPr>
              <a:t>지뢰에 대한 경각심을 일깨워주는 다양한 사고사례 제공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637CF40-AE31-46E4-80A2-D6AE3E719038}"/>
              </a:ext>
            </a:extLst>
          </p:cNvPr>
          <p:cNvCxnSpPr>
            <a:cxnSpLocks/>
          </p:cNvCxnSpPr>
          <p:nvPr/>
        </p:nvCxnSpPr>
        <p:spPr>
          <a:xfrm>
            <a:off x="2852601" y="157388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8B9EA1-ED4F-4AC5-A031-4291F5A38D96}"/>
              </a:ext>
            </a:extLst>
          </p:cNvPr>
          <p:cNvSpPr txBox="1"/>
          <p:nvPr/>
        </p:nvSpPr>
        <p:spPr>
          <a:xfrm>
            <a:off x="186063" y="3612443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아래 링크를 클릭하여 </a:t>
            </a:r>
            <a:endParaRPr lang="en-US" altLang="ko-KR" sz="1200" b="1" dirty="0">
              <a:latin typeface="+mj-ea"/>
              <a:ea typeface="+mj-ea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200" b="1" dirty="0">
                <a:latin typeface="+mj-ea"/>
                <a:ea typeface="+mj-ea"/>
                <a:cs typeface="+mj-cs"/>
              </a:rPr>
              <a:t>관련 뉴스확인 가능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315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4. </a:t>
            </a:r>
            <a:r>
              <a:rPr lang="ko-KR" altLang="en-US" sz="2800" b="1" dirty="0">
                <a:solidFill>
                  <a:schemeClr val="accent1"/>
                </a:solidFill>
              </a:rPr>
              <a:t>건의 사항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561AAC-0535-4ADD-8D91-0A5564319278}"/>
              </a:ext>
            </a:extLst>
          </p:cNvPr>
          <p:cNvSpPr/>
          <p:nvPr/>
        </p:nvSpPr>
        <p:spPr>
          <a:xfrm>
            <a:off x="5661475" y="1417652"/>
            <a:ext cx="6205550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이용자는 건의사항을 통해 개발자에게 아이디어 건의 가능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58597-AD00-4FB5-A4F1-D41601529E73}"/>
              </a:ext>
            </a:extLst>
          </p:cNvPr>
          <p:cNvGrpSpPr/>
          <p:nvPr/>
        </p:nvGrpSpPr>
        <p:grpSpPr>
          <a:xfrm>
            <a:off x="1084537" y="1448404"/>
            <a:ext cx="2844800" cy="4891309"/>
            <a:chOff x="8014712" y="546460"/>
            <a:chExt cx="2844800" cy="4891309"/>
          </a:xfrm>
        </p:grpSpPr>
        <p:pic>
          <p:nvPicPr>
            <p:cNvPr id="15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B926DDD7-0483-4CA2-9D32-7A13593FB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94F15CF-B916-4E12-99D1-3A99458F093D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F41450F-EF4A-4873-8CF0-4A6F4C003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22" t="17122" b="126"/>
          <a:stretch/>
        </p:blipFill>
        <p:spPr>
          <a:xfrm>
            <a:off x="5479335" y="2095439"/>
            <a:ext cx="6569831" cy="38770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772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B854C2-23ED-46DC-B039-8A581743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AA5BC1-B0A0-49F0-93D1-3AF7C1493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608" y="1794153"/>
            <a:ext cx="5180174" cy="342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FFCF309-6E1C-446A-8946-3A929326C8A9}"/>
              </a:ext>
            </a:extLst>
          </p:cNvPr>
          <p:cNvGrpSpPr/>
          <p:nvPr/>
        </p:nvGrpSpPr>
        <p:grpSpPr>
          <a:xfrm>
            <a:off x="9169342" y="983344"/>
            <a:ext cx="2844800" cy="4891309"/>
            <a:chOff x="8014712" y="546460"/>
            <a:chExt cx="2844800" cy="4891309"/>
          </a:xfrm>
        </p:grpSpPr>
        <p:pic>
          <p:nvPicPr>
            <p:cNvPr id="11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55F66C3D-7C8D-4206-BA3E-495DF0C0AF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27665B6-5A6F-44EC-B7B6-8A828F179DAF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BB52D2-8EFD-48F4-B327-9D66FD71A5AE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5.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퀴즈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98128-F243-407B-82B7-994C753E5692}"/>
              </a:ext>
            </a:extLst>
          </p:cNvPr>
          <p:cNvSpPr txBox="1"/>
          <p:nvPr/>
        </p:nvSpPr>
        <p:spPr>
          <a:xfrm>
            <a:off x="428362" y="265339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175D0E-F31A-47D4-AEEA-DA030A8F2B11}"/>
              </a:ext>
            </a:extLst>
          </p:cNvPr>
          <p:cNvSpPr txBox="1"/>
          <p:nvPr/>
        </p:nvSpPr>
        <p:spPr>
          <a:xfrm>
            <a:off x="428362" y="330142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-7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개의 랜덤 문제와 오답노트 제공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762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B854C2-23ED-46DC-B039-8A581743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BB52D2-8EFD-48F4-B327-9D66FD71A5AE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5.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퀴즈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D432A0-BE0C-48B0-8CDC-9B9C7D103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803" r="14697" b="10132"/>
          <a:stretch/>
        </p:blipFill>
        <p:spPr>
          <a:xfrm>
            <a:off x="3756607" y="1791974"/>
            <a:ext cx="5180173" cy="34605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1563C2-D878-40F5-BDD0-5D9D0299D9D4}"/>
              </a:ext>
            </a:extLst>
          </p:cNvPr>
          <p:cNvGrpSpPr/>
          <p:nvPr/>
        </p:nvGrpSpPr>
        <p:grpSpPr>
          <a:xfrm>
            <a:off x="9169342" y="968585"/>
            <a:ext cx="2844800" cy="4891309"/>
            <a:chOff x="8014712" y="546460"/>
            <a:chExt cx="2844800" cy="4891309"/>
          </a:xfrm>
        </p:grpSpPr>
        <p:pic>
          <p:nvPicPr>
            <p:cNvPr id="20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8977FB34-FC45-436B-96FC-E7BDF7D31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8877D5E-06E2-43A4-98C1-82DC592FB5F7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45735E-8108-4D21-A3C5-87B78D65C0D5}"/>
              </a:ext>
            </a:extLst>
          </p:cNvPr>
          <p:cNvSpPr txBox="1"/>
          <p:nvPr/>
        </p:nvSpPr>
        <p:spPr>
          <a:xfrm>
            <a:off x="428362" y="265339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8734B-76F2-4481-A689-47C9ACA20CAE}"/>
              </a:ext>
            </a:extLst>
          </p:cNvPr>
          <p:cNvSpPr txBox="1"/>
          <p:nvPr/>
        </p:nvSpPr>
        <p:spPr>
          <a:xfrm>
            <a:off x="428362" y="330142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-7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개의 랜덤 문제와 오답노트 제공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7732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B854C2-23ED-46DC-B039-8A581743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BB52D2-8EFD-48F4-B327-9D66FD71A5AE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5.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퀴즈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713A0-4840-4FBF-A461-1865458B1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95" r="14243" b="7749"/>
          <a:stretch/>
        </p:blipFill>
        <p:spPr>
          <a:xfrm>
            <a:off x="3756607" y="1791973"/>
            <a:ext cx="5180166" cy="34605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8F9365-4AA1-405C-950B-149E93918E1B}"/>
              </a:ext>
            </a:extLst>
          </p:cNvPr>
          <p:cNvGrpSpPr/>
          <p:nvPr/>
        </p:nvGrpSpPr>
        <p:grpSpPr>
          <a:xfrm>
            <a:off x="9169342" y="968584"/>
            <a:ext cx="2844800" cy="4891309"/>
            <a:chOff x="8014712" y="546460"/>
            <a:chExt cx="2844800" cy="4891309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pic>
          <p:nvPicPr>
            <p:cNvPr id="23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C1A43E70-DC17-4F33-B95B-4B4105F319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grpFill/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92D2B56-8282-45D9-B817-72FBF15D6BD8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1CD6EB1-65B4-4A1B-BE43-B6E9476848E5}"/>
              </a:ext>
            </a:extLst>
          </p:cNvPr>
          <p:cNvSpPr txBox="1"/>
          <p:nvPr/>
        </p:nvSpPr>
        <p:spPr>
          <a:xfrm>
            <a:off x="428362" y="265339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7EAA7-9C99-459D-BB09-C7E43427E40A}"/>
              </a:ext>
            </a:extLst>
          </p:cNvPr>
          <p:cNvSpPr txBox="1"/>
          <p:nvPr/>
        </p:nvSpPr>
        <p:spPr>
          <a:xfrm>
            <a:off x="428362" y="330142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-7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개의 랜덤 문제와 오답노트 제공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330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B2BB17-511B-4E66-97B5-31F4FE555F57}"/>
              </a:ext>
            </a:extLst>
          </p:cNvPr>
          <p:cNvSpPr txBox="1"/>
          <p:nvPr/>
        </p:nvSpPr>
        <p:spPr>
          <a:xfrm>
            <a:off x="1150586" y="660866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chemeClr val="accent1"/>
                </a:solidFill>
                <a:effectLst/>
                <a:latin typeface="sohne"/>
              </a:rPr>
              <a:t>AI Learning Pipeline</a:t>
            </a:r>
          </a:p>
        </p:txBody>
      </p:sp>
      <p:pic>
        <p:nvPicPr>
          <p:cNvPr id="28" name="그래픽 27" descr="폴라로이드 사진">
            <a:extLst>
              <a:ext uri="{FF2B5EF4-FFF2-40B4-BE49-F238E27FC236}">
                <a16:creationId xmlns:a16="http://schemas.microsoft.com/office/drawing/2014/main" id="{1CEC0AFF-A9D3-4E71-A1AB-F137639E5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356" y="1516643"/>
            <a:ext cx="914400" cy="914400"/>
          </a:xfrm>
          <a:prstGeom prst="rect">
            <a:avLst/>
          </a:prstGeom>
        </p:spPr>
      </p:pic>
      <p:pic>
        <p:nvPicPr>
          <p:cNvPr id="31" name="그래픽 30" descr="이미지">
            <a:extLst>
              <a:ext uri="{FF2B5EF4-FFF2-40B4-BE49-F238E27FC236}">
                <a16:creationId xmlns:a16="http://schemas.microsoft.com/office/drawing/2014/main" id="{C94B743D-F702-477D-884E-68884F7E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8903" y="1568153"/>
            <a:ext cx="923329" cy="9233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B3E03D9-9A7E-4CDE-BD1E-E97D51F01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581" y="1868211"/>
            <a:ext cx="923329" cy="751336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82201C6-E4FE-45A7-A073-118F659227DA}"/>
              </a:ext>
            </a:extLst>
          </p:cNvPr>
          <p:cNvSpPr/>
          <p:nvPr/>
        </p:nvSpPr>
        <p:spPr>
          <a:xfrm>
            <a:off x="1942052" y="2990244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172C81-0F09-417A-893F-B67999432D06}"/>
              </a:ext>
            </a:extLst>
          </p:cNvPr>
          <p:cNvSpPr txBox="1"/>
          <p:nvPr/>
        </p:nvSpPr>
        <p:spPr>
          <a:xfrm>
            <a:off x="1411071" y="2594669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초기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169DA5-76EB-4B84-B122-E84A0DE33C4D}"/>
              </a:ext>
            </a:extLst>
          </p:cNvPr>
          <p:cNvSpPr/>
          <p:nvPr/>
        </p:nvSpPr>
        <p:spPr>
          <a:xfrm>
            <a:off x="1293355" y="3426903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CCC528-D72B-4782-AFC8-6ECE3DE5260D}"/>
              </a:ext>
            </a:extLst>
          </p:cNvPr>
          <p:cNvSpPr/>
          <p:nvPr/>
        </p:nvSpPr>
        <p:spPr>
          <a:xfrm>
            <a:off x="3507997" y="343470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45F8659-5A71-4B3F-909D-82C9AC38E059}"/>
              </a:ext>
            </a:extLst>
          </p:cNvPr>
          <p:cNvSpPr/>
          <p:nvPr/>
        </p:nvSpPr>
        <p:spPr>
          <a:xfrm rot="10800000">
            <a:off x="4199363" y="2987208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7F06F4A-26CD-4017-AC55-EEA991799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116" y="1813205"/>
            <a:ext cx="923329" cy="7513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563088F-5B3F-4B0F-97F1-F11B18427672}"/>
              </a:ext>
            </a:extLst>
          </p:cNvPr>
          <p:cNvSpPr txBox="1"/>
          <p:nvPr/>
        </p:nvSpPr>
        <p:spPr>
          <a:xfrm>
            <a:off x="3616328" y="2614521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선별된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701BAE8B-AC5F-4ABB-A2A2-7701EAF1C4CD}"/>
              </a:ext>
            </a:extLst>
          </p:cNvPr>
          <p:cNvSpPr/>
          <p:nvPr/>
        </p:nvSpPr>
        <p:spPr>
          <a:xfrm rot="16200000">
            <a:off x="3103661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B58FBF03-013E-4B20-AF1D-C5877777674E}"/>
              </a:ext>
            </a:extLst>
          </p:cNvPr>
          <p:cNvSpPr/>
          <p:nvPr/>
        </p:nvSpPr>
        <p:spPr>
          <a:xfrm rot="16200000">
            <a:off x="5252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E571888-07C8-4C7F-B00F-8A5F18A2A8C5}"/>
              </a:ext>
            </a:extLst>
          </p:cNvPr>
          <p:cNvSpPr/>
          <p:nvPr/>
        </p:nvSpPr>
        <p:spPr>
          <a:xfrm>
            <a:off x="5788907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training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TeachableMachine">
            <a:extLst>
              <a:ext uri="{FF2B5EF4-FFF2-40B4-BE49-F238E27FC236}">
                <a16:creationId xmlns:a16="http://schemas.microsoft.com/office/drawing/2014/main" id="{2D324249-D983-40C9-BC09-6F50EF97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69" y="1804891"/>
            <a:ext cx="1065454" cy="10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화살표: 아래쪽 1026">
            <a:extLst>
              <a:ext uri="{FF2B5EF4-FFF2-40B4-BE49-F238E27FC236}">
                <a16:creationId xmlns:a16="http://schemas.microsoft.com/office/drawing/2014/main" id="{56E1F474-5728-46B5-99DA-996B91BCE78C}"/>
              </a:ext>
            </a:extLst>
          </p:cNvPr>
          <p:cNvSpPr/>
          <p:nvPr/>
        </p:nvSpPr>
        <p:spPr>
          <a:xfrm>
            <a:off x="6475378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D8D5CF3A-95E7-4DDC-81D0-C4B47C4B4A2E}"/>
              </a:ext>
            </a:extLst>
          </p:cNvPr>
          <p:cNvSpPr/>
          <p:nvPr/>
        </p:nvSpPr>
        <p:spPr>
          <a:xfrm>
            <a:off x="6830061" y="5162219"/>
            <a:ext cx="2075007" cy="5924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Test</a:t>
            </a:r>
            <a:r>
              <a:rPr lang="ko-KR" altLang="en-US" sz="1500" b="1" dirty="0">
                <a:solidFill>
                  <a:schemeClr val="tx1"/>
                </a:solidFill>
              </a:rPr>
              <a:t> 실패 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알고리즘 수정</a:t>
            </a:r>
          </a:p>
        </p:txBody>
      </p:sp>
      <p:sp>
        <p:nvSpPr>
          <p:cNvPr id="1029" name="화살표: 아래쪽 1028">
            <a:extLst>
              <a:ext uri="{FF2B5EF4-FFF2-40B4-BE49-F238E27FC236}">
                <a16:creationId xmlns:a16="http://schemas.microsoft.com/office/drawing/2014/main" id="{0EF69BAF-2B17-4BFB-9A88-C7DFA6C92B53}"/>
              </a:ext>
            </a:extLst>
          </p:cNvPr>
          <p:cNvSpPr/>
          <p:nvPr/>
        </p:nvSpPr>
        <p:spPr>
          <a:xfrm rot="16200000">
            <a:off x="7581000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화살표: 아래쪽 1030">
            <a:extLst>
              <a:ext uri="{FF2B5EF4-FFF2-40B4-BE49-F238E27FC236}">
                <a16:creationId xmlns:a16="http://schemas.microsoft.com/office/drawing/2014/main" id="{90E9F416-8EBB-4E50-B800-B5DA95916B7D}"/>
              </a:ext>
            </a:extLst>
          </p:cNvPr>
          <p:cNvSpPr/>
          <p:nvPr/>
        </p:nvSpPr>
        <p:spPr>
          <a:xfrm rot="16200000">
            <a:off x="9844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2E2DC6AB-531B-4658-A232-567CE5B71958}"/>
              </a:ext>
            </a:extLst>
          </p:cNvPr>
          <p:cNvSpPr/>
          <p:nvPr/>
        </p:nvSpPr>
        <p:spPr>
          <a:xfrm>
            <a:off x="8058045" y="350407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Result </a:t>
            </a:r>
            <a:r>
              <a:rPr lang="ko-KR" altLang="en-US" b="1" dirty="0">
                <a:solidFill>
                  <a:schemeClr val="tx1"/>
                </a:solidFill>
              </a:rPr>
              <a:t>평가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758CAD0D-4AE1-40E7-A5E0-D9C473DEB904}"/>
              </a:ext>
            </a:extLst>
          </p:cNvPr>
          <p:cNvSpPr/>
          <p:nvPr/>
        </p:nvSpPr>
        <p:spPr>
          <a:xfrm>
            <a:off x="10262030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Fitting</a:t>
            </a:r>
            <a:r>
              <a:rPr lang="ko-KR" altLang="en-US" b="1" dirty="0">
                <a:solidFill>
                  <a:schemeClr val="tx1"/>
                </a:solidFill>
              </a:rPr>
              <a:t>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알고리즘</a:t>
            </a:r>
          </a:p>
        </p:txBody>
      </p:sp>
      <p:sp>
        <p:nvSpPr>
          <p:cNvPr id="1036" name="화살표: 아래쪽 1035">
            <a:extLst>
              <a:ext uri="{FF2B5EF4-FFF2-40B4-BE49-F238E27FC236}">
                <a16:creationId xmlns:a16="http://schemas.microsoft.com/office/drawing/2014/main" id="{4F8BAD61-E04A-4B82-BB6E-8ECD0C7CD1F1}"/>
              </a:ext>
            </a:extLst>
          </p:cNvPr>
          <p:cNvSpPr/>
          <p:nvPr/>
        </p:nvSpPr>
        <p:spPr>
          <a:xfrm>
            <a:off x="10953396" y="4624973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The Python Logo | Python Software Foundation">
            <a:extLst>
              <a:ext uri="{FF2B5EF4-FFF2-40B4-BE49-F238E27FC236}">
                <a16:creationId xmlns:a16="http://schemas.microsoft.com/office/drawing/2014/main" id="{727640CD-74CD-4110-B7BF-A8D3D2B89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1005427" y="4282397"/>
            <a:ext cx="146895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래픽 1038" descr="이미지">
            <a:extLst>
              <a:ext uri="{FF2B5EF4-FFF2-40B4-BE49-F238E27FC236}">
                <a16:creationId xmlns:a16="http://schemas.microsoft.com/office/drawing/2014/main" id="{86A02535-86B4-4CE3-A7F9-F01B3D8D1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14902" y="1651518"/>
            <a:ext cx="1145847" cy="1200374"/>
          </a:xfrm>
          <a:prstGeom prst="rect">
            <a:avLst/>
          </a:prstGeom>
        </p:spPr>
      </p:pic>
      <p:sp>
        <p:nvSpPr>
          <p:cNvPr id="1040" name="화살표: 아래쪽 1039">
            <a:extLst>
              <a:ext uri="{FF2B5EF4-FFF2-40B4-BE49-F238E27FC236}">
                <a16:creationId xmlns:a16="http://schemas.microsoft.com/office/drawing/2014/main" id="{B8F61DE5-ED50-4AFF-B6B4-A2C20E24CD06}"/>
              </a:ext>
            </a:extLst>
          </p:cNvPr>
          <p:cNvSpPr/>
          <p:nvPr/>
        </p:nvSpPr>
        <p:spPr>
          <a:xfrm>
            <a:off x="8751393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78AF0C5-3A9C-45CF-AFB5-65C42BE550D9}"/>
              </a:ext>
            </a:extLst>
          </p:cNvPr>
          <p:cNvSpPr txBox="1"/>
          <p:nvPr/>
        </p:nvSpPr>
        <p:spPr>
          <a:xfrm>
            <a:off x="8058045" y="2669294"/>
            <a:ext cx="16595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validation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1044" name="화살표: 아래로 구부러짐 1043">
            <a:extLst>
              <a:ext uri="{FF2B5EF4-FFF2-40B4-BE49-F238E27FC236}">
                <a16:creationId xmlns:a16="http://schemas.microsoft.com/office/drawing/2014/main" id="{AA62FA18-5EF3-4C05-A1C2-9D04E5E33802}"/>
              </a:ext>
            </a:extLst>
          </p:cNvPr>
          <p:cNvSpPr/>
          <p:nvPr/>
        </p:nvSpPr>
        <p:spPr>
          <a:xfrm rot="10800000">
            <a:off x="6628853" y="4591927"/>
            <a:ext cx="2399376" cy="4918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2889E4-6172-4647-981C-EBB2E27286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141"/>
          <a:stretch/>
        </p:blipFill>
        <p:spPr>
          <a:xfrm>
            <a:off x="10358160" y="5019727"/>
            <a:ext cx="1484950" cy="11652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97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9B849F-FA21-4F81-B163-E9924F16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6" y="930028"/>
            <a:ext cx="5187273" cy="55734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1. 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6096000" y="1876923"/>
            <a:ext cx="5684980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Python </a:t>
            </a:r>
            <a:r>
              <a:rPr lang="ko-KR" altLang="en-US" b="1" dirty="0">
                <a:solidFill>
                  <a:schemeClr val="tx1"/>
                </a:solidFill>
              </a:rPr>
              <a:t>코드를 이용한 지뢰 관련 이미지 수집 </a:t>
            </a:r>
          </a:p>
        </p:txBody>
      </p:sp>
      <p:sp>
        <p:nvSpPr>
          <p:cNvPr id="15" name="순서도: 자기 디스크 14">
            <a:extLst>
              <a:ext uri="{FF2B5EF4-FFF2-40B4-BE49-F238E27FC236}">
                <a16:creationId xmlns:a16="http://schemas.microsoft.com/office/drawing/2014/main" id="{B290FD21-19DF-4D8B-954A-0CF10D5BA721}"/>
              </a:ext>
            </a:extLst>
          </p:cNvPr>
          <p:cNvSpPr/>
          <p:nvPr/>
        </p:nvSpPr>
        <p:spPr>
          <a:xfrm>
            <a:off x="9255808" y="4613469"/>
            <a:ext cx="812604" cy="462144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888039-7BE9-4701-8FD3-06D9913B712F}"/>
              </a:ext>
            </a:extLst>
          </p:cNvPr>
          <p:cNvSpPr/>
          <p:nvPr/>
        </p:nvSpPr>
        <p:spPr>
          <a:xfrm>
            <a:off x="7676279" y="4685189"/>
            <a:ext cx="1074357" cy="3490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024C01-0B56-45FC-8769-76070B3B913B}"/>
              </a:ext>
            </a:extLst>
          </p:cNvPr>
          <p:cNvSpPr/>
          <p:nvPr/>
        </p:nvSpPr>
        <p:spPr>
          <a:xfrm>
            <a:off x="8514479" y="3570462"/>
            <a:ext cx="1062182" cy="5711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E662C2-0533-4CCA-82B1-5DCD50566FD7}"/>
              </a:ext>
            </a:extLst>
          </p:cNvPr>
          <p:cNvCxnSpPr/>
          <p:nvPr/>
        </p:nvCxnSpPr>
        <p:spPr>
          <a:xfrm>
            <a:off x="7177515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6654D3F-4292-4F2A-9E15-5084C04F9900}"/>
              </a:ext>
            </a:extLst>
          </p:cNvPr>
          <p:cNvCxnSpPr>
            <a:cxnSpLocks/>
          </p:cNvCxnSpPr>
          <p:nvPr/>
        </p:nvCxnSpPr>
        <p:spPr>
          <a:xfrm flipV="1">
            <a:off x="8193454" y="4137235"/>
            <a:ext cx="439181" cy="541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7BB8352-72DB-4962-A41E-7278C507A16E}"/>
              </a:ext>
            </a:extLst>
          </p:cNvPr>
          <p:cNvCxnSpPr>
            <a:cxnSpLocks/>
          </p:cNvCxnSpPr>
          <p:nvPr/>
        </p:nvCxnSpPr>
        <p:spPr>
          <a:xfrm flipH="1">
            <a:off x="8327128" y="4141565"/>
            <a:ext cx="411333" cy="50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D07362A-FB75-4E13-BDCB-70DD7FEE1170}"/>
              </a:ext>
            </a:extLst>
          </p:cNvPr>
          <p:cNvCxnSpPr/>
          <p:nvPr/>
        </p:nvCxnSpPr>
        <p:spPr>
          <a:xfrm>
            <a:off x="8738461" y="4865524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D6868-B71E-430B-AE24-620EB3228FDB}"/>
              </a:ext>
            </a:extLst>
          </p:cNvPr>
          <p:cNvCxnSpPr/>
          <p:nvPr/>
        </p:nvCxnSpPr>
        <p:spPr>
          <a:xfrm>
            <a:off x="10097000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4" descr="The Python Logo | Python Software Foundation">
            <a:extLst>
              <a:ext uri="{FF2B5EF4-FFF2-40B4-BE49-F238E27FC236}">
                <a16:creationId xmlns:a16="http://schemas.microsoft.com/office/drawing/2014/main" id="{364FBE4D-BD8C-41B0-8B40-B7903587D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8327128" y="5025449"/>
            <a:ext cx="559421" cy="1661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790220B-2DF7-4A44-9321-CC1727B138A6}"/>
              </a:ext>
            </a:extLst>
          </p:cNvPr>
          <p:cNvSpPr txBox="1"/>
          <p:nvPr/>
        </p:nvSpPr>
        <p:spPr>
          <a:xfrm>
            <a:off x="8675249" y="3708844"/>
            <a:ext cx="7406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Web</a:t>
            </a:r>
            <a:endParaRPr lang="ko-KR" altLang="en-US" sz="15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70B6684-846E-406E-B76C-90BCFF4EE3FC}"/>
              </a:ext>
            </a:extLst>
          </p:cNvPr>
          <p:cNvSpPr txBox="1"/>
          <p:nvPr/>
        </p:nvSpPr>
        <p:spPr>
          <a:xfrm>
            <a:off x="6385491" y="4797826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URL list</a:t>
            </a:r>
            <a:endParaRPr lang="ko-KR" altLang="en-US" sz="1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69A14E-63F7-498C-BEB3-054518DD0FCF}"/>
              </a:ext>
            </a:extLst>
          </p:cNvPr>
          <p:cNvSpPr txBox="1"/>
          <p:nvPr/>
        </p:nvSpPr>
        <p:spPr>
          <a:xfrm>
            <a:off x="7711036" y="4736609"/>
            <a:ext cx="1004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Downloader</a:t>
            </a:r>
            <a:endParaRPr lang="ko-KR" altLang="en-US" sz="10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40AB89-7B70-41A3-9DB8-606E6F4A4DB3}"/>
              </a:ext>
            </a:extLst>
          </p:cNvPr>
          <p:cNvSpPr txBox="1"/>
          <p:nvPr/>
        </p:nvSpPr>
        <p:spPr>
          <a:xfrm>
            <a:off x="9299183" y="4765273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내 컴퓨터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D9D5D9-3A13-44BA-9E7D-DE9998325C0F}"/>
              </a:ext>
            </a:extLst>
          </p:cNvPr>
          <p:cNvSpPr txBox="1"/>
          <p:nvPr/>
        </p:nvSpPr>
        <p:spPr>
          <a:xfrm>
            <a:off x="10635896" y="4736609"/>
            <a:ext cx="1121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Data cleansing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CE08AE-8C0C-427A-B9F2-3292C0220346}"/>
              </a:ext>
            </a:extLst>
          </p:cNvPr>
          <p:cNvSpPr/>
          <p:nvPr/>
        </p:nvSpPr>
        <p:spPr>
          <a:xfrm>
            <a:off x="10640713" y="4680859"/>
            <a:ext cx="1074357" cy="3631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자기 디스크 31">
            <a:extLst>
              <a:ext uri="{FF2B5EF4-FFF2-40B4-BE49-F238E27FC236}">
                <a16:creationId xmlns:a16="http://schemas.microsoft.com/office/drawing/2014/main" id="{32BA86BE-5320-49AF-A77E-F905AD82D480}"/>
              </a:ext>
            </a:extLst>
          </p:cNvPr>
          <p:cNvSpPr/>
          <p:nvPr/>
        </p:nvSpPr>
        <p:spPr>
          <a:xfrm>
            <a:off x="6351487" y="4619563"/>
            <a:ext cx="812604" cy="458396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F0438D-AA42-465E-9C17-DE0F235C2116}"/>
              </a:ext>
            </a:extLst>
          </p:cNvPr>
          <p:cNvSpPr/>
          <p:nvPr/>
        </p:nvSpPr>
        <p:spPr>
          <a:xfrm>
            <a:off x="6162673" y="2876550"/>
            <a:ext cx="5765795" cy="2695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B7483A-9D72-4FB7-9A7F-0517DC49E9A6}"/>
              </a:ext>
            </a:extLst>
          </p:cNvPr>
          <p:cNvSpPr txBox="1"/>
          <p:nvPr/>
        </p:nvSpPr>
        <p:spPr>
          <a:xfrm>
            <a:off x="6289528" y="3023451"/>
            <a:ext cx="5765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sohne"/>
              </a:rPr>
              <a:t>Data crawling process</a:t>
            </a:r>
          </a:p>
        </p:txBody>
      </p:sp>
    </p:spTree>
    <p:extLst>
      <p:ext uri="{BB962C8B-B14F-4D97-AF65-F5344CB8AC3E}">
        <p14:creationId xmlns:p14="http://schemas.microsoft.com/office/powerpoint/2010/main" val="85758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FB3C5DD-7CB4-403F-A666-ED66E085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" y="1054553"/>
            <a:ext cx="7993494" cy="55179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2. 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013847" y="2032541"/>
            <a:ext cx="3984854" cy="36474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Download</a:t>
            </a:r>
            <a:r>
              <a:rPr lang="ko-KR" altLang="en-US" sz="2000" b="1" dirty="0">
                <a:solidFill>
                  <a:schemeClr val="tx1"/>
                </a:solidFill>
              </a:rPr>
              <a:t>를 통해 얻은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초기 </a:t>
            </a:r>
            <a:r>
              <a:rPr lang="en-US" altLang="ko-KR" sz="2000" b="1" dirty="0">
                <a:solidFill>
                  <a:schemeClr val="tx1"/>
                </a:solidFill>
              </a:rPr>
              <a:t>data set</a:t>
            </a:r>
            <a:r>
              <a:rPr lang="ko-KR" altLang="en-US" sz="2000" b="1" dirty="0">
                <a:solidFill>
                  <a:schemeClr val="tx1"/>
                </a:solidFill>
              </a:rPr>
              <a:t>에서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Garbage data</a:t>
            </a:r>
            <a:r>
              <a:rPr lang="ko-KR" altLang="en-US" sz="2000" b="1" dirty="0">
                <a:solidFill>
                  <a:schemeClr val="tx1"/>
                </a:solidFill>
              </a:rPr>
              <a:t> 제거 및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 curated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data</a:t>
            </a:r>
            <a:r>
              <a:rPr lang="ko-KR" altLang="en-US" sz="2000" b="1" dirty="0">
                <a:solidFill>
                  <a:schemeClr val="tx1"/>
                </a:solidFill>
              </a:rPr>
              <a:t> 선별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5F1013-0D31-4A78-A9E3-0C8E72C55F66}"/>
              </a:ext>
            </a:extLst>
          </p:cNvPr>
          <p:cNvGrpSpPr/>
          <p:nvPr/>
        </p:nvGrpSpPr>
        <p:grpSpPr>
          <a:xfrm>
            <a:off x="360199" y="858067"/>
            <a:ext cx="9549639" cy="5119552"/>
            <a:chOff x="360199" y="858067"/>
            <a:chExt cx="9549639" cy="5119552"/>
          </a:xfrm>
        </p:grpSpPr>
        <p:pic>
          <p:nvPicPr>
            <p:cNvPr id="6" name="그래픽 5" descr="쓰레기">
              <a:extLst>
                <a:ext uri="{FF2B5EF4-FFF2-40B4-BE49-F238E27FC236}">
                  <a16:creationId xmlns:a16="http://schemas.microsoft.com/office/drawing/2014/main" id="{5FA66F7A-047E-4789-89CD-5DC19C2BD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95438" y="85806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닫기">
              <a:extLst>
                <a:ext uri="{FF2B5EF4-FFF2-40B4-BE49-F238E27FC236}">
                  <a16:creationId xmlns:a16="http://schemas.microsoft.com/office/drawing/2014/main" id="{5CABB9ED-C368-4269-AA73-A1463FB4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0608" y="3684381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닫기">
              <a:extLst>
                <a:ext uri="{FF2B5EF4-FFF2-40B4-BE49-F238E27FC236}">
                  <a16:creationId xmlns:a16="http://schemas.microsoft.com/office/drawing/2014/main" id="{90295CB1-C613-40B0-9356-93175B38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8845" y="4954819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닫기">
              <a:extLst>
                <a:ext uri="{FF2B5EF4-FFF2-40B4-BE49-F238E27FC236}">
                  <a16:creationId xmlns:a16="http://schemas.microsoft.com/office/drawing/2014/main" id="{FE84C1FD-0587-4A79-B09A-B636BDB2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39522" y="5063219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닫기">
              <a:extLst>
                <a:ext uri="{FF2B5EF4-FFF2-40B4-BE49-F238E27FC236}">
                  <a16:creationId xmlns:a16="http://schemas.microsoft.com/office/drawing/2014/main" id="{44D22A8E-10B8-47B6-B0DD-C54909CB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7130" y="5052158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닫기">
              <a:extLst>
                <a:ext uri="{FF2B5EF4-FFF2-40B4-BE49-F238E27FC236}">
                  <a16:creationId xmlns:a16="http://schemas.microsoft.com/office/drawing/2014/main" id="{3CAFB909-B0AE-43A5-9334-8AA47BC8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226" y="5052158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닫기">
              <a:extLst>
                <a:ext uri="{FF2B5EF4-FFF2-40B4-BE49-F238E27FC236}">
                  <a16:creationId xmlns:a16="http://schemas.microsoft.com/office/drawing/2014/main" id="{61C229DA-7D7A-4868-A385-BDCA3BDF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014" y="3684381"/>
              <a:ext cx="914400" cy="914400"/>
            </a:xfrm>
            <a:prstGeom prst="rect">
              <a:avLst/>
            </a:prstGeom>
          </p:spPr>
        </p:pic>
        <p:pic>
          <p:nvPicPr>
            <p:cNvPr id="22" name="그래픽 21" descr="닫기">
              <a:extLst>
                <a:ext uri="{FF2B5EF4-FFF2-40B4-BE49-F238E27FC236}">
                  <a16:creationId xmlns:a16="http://schemas.microsoft.com/office/drawing/2014/main" id="{CD7B509B-6FFA-46C8-94EA-534E2FBF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20511" y="5052158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닫기">
              <a:extLst>
                <a:ext uri="{FF2B5EF4-FFF2-40B4-BE49-F238E27FC236}">
                  <a16:creationId xmlns:a16="http://schemas.microsoft.com/office/drawing/2014/main" id="{3B94C9E7-D161-4D76-B282-4F1EA73B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5063219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닫기">
              <a:extLst>
                <a:ext uri="{FF2B5EF4-FFF2-40B4-BE49-F238E27FC236}">
                  <a16:creationId xmlns:a16="http://schemas.microsoft.com/office/drawing/2014/main" id="{7B028B95-664A-44EB-93D6-9D13D0E0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7246" y="5052158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닫기">
              <a:extLst>
                <a:ext uri="{FF2B5EF4-FFF2-40B4-BE49-F238E27FC236}">
                  <a16:creationId xmlns:a16="http://schemas.microsoft.com/office/drawing/2014/main" id="{EA787177-EBAB-493F-AADF-288677DC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3776523"/>
              <a:ext cx="914400" cy="914400"/>
            </a:xfrm>
            <a:prstGeom prst="rect">
              <a:avLst/>
            </a:prstGeom>
          </p:spPr>
        </p:pic>
        <p:pic>
          <p:nvPicPr>
            <p:cNvPr id="27" name="그래픽 26" descr="닫기">
              <a:extLst>
                <a:ext uri="{FF2B5EF4-FFF2-40B4-BE49-F238E27FC236}">
                  <a16:creationId xmlns:a16="http://schemas.microsoft.com/office/drawing/2014/main" id="{09102B00-345E-434E-99BF-412371B80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1141039"/>
              <a:ext cx="914400" cy="914400"/>
            </a:xfrm>
            <a:prstGeom prst="rect">
              <a:avLst/>
            </a:prstGeom>
          </p:spPr>
        </p:pic>
        <p:pic>
          <p:nvPicPr>
            <p:cNvPr id="28" name="그래픽 27" descr="닫기">
              <a:extLst>
                <a:ext uri="{FF2B5EF4-FFF2-40B4-BE49-F238E27FC236}">
                  <a16:creationId xmlns:a16="http://schemas.microsoft.com/office/drawing/2014/main" id="{9DCFE952-B209-4FB0-A660-83910C341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9406" y="2245772"/>
              <a:ext cx="914400" cy="914400"/>
            </a:xfrm>
            <a:prstGeom prst="rect">
              <a:avLst/>
            </a:prstGeom>
          </p:spPr>
        </p:pic>
        <p:pic>
          <p:nvPicPr>
            <p:cNvPr id="29" name="그래픽 28" descr="닫기">
              <a:extLst>
                <a:ext uri="{FF2B5EF4-FFF2-40B4-BE49-F238E27FC236}">
                  <a16:creationId xmlns:a16="http://schemas.microsoft.com/office/drawing/2014/main" id="{0F06E35A-8A85-4D3F-B627-3366EB1E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3776523"/>
              <a:ext cx="914400" cy="914400"/>
            </a:xfrm>
            <a:prstGeom prst="rect">
              <a:avLst/>
            </a:prstGeom>
          </p:spPr>
        </p:pic>
        <p:pic>
          <p:nvPicPr>
            <p:cNvPr id="30" name="그래픽 29" descr="닫기">
              <a:extLst>
                <a:ext uri="{FF2B5EF4-FFF2-40B4-BE49-F238E27FC236}">
                  <a16:creationId xmlns:a16="http://schemas.microsoft.com/office/drawing/2014/main" id="{CBE85163-E1D4-497F-A332-9963D9EF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3917" y="3678413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닫기">
              <a:extLst>
                <a:ext uri="{FF2B5EF4-FFF2-40B4-BE49-F238E27FC236}">
                  <a16:creationId xmlns:a16="http://schemas.microsoft.com/office/drawing/2014/main" id="{2B3385FB-D679-4DC5-8D86-FBA5A801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1784" y="3755008"/>
              <a:ext cx="914400" cy="914400"/>
            </a:xfrm>
            <a:prstGeom prst="rect">
              <a:avLst/>
            </a:prstGeom>
          </p:spPr>
        </p:pic>
        <p:pic>
          <p:nvPicPr>
            <p:cNvPr id="45" name="그래픽 44" descr="뒤로">
              <a:extLst>
                <a:ext uri="{FF2B5EF4-FFF2-40B4-BE49-F238E27FC236}">
                  <a16:creationId xmlns:a16="http://schemas.microsoft.com/office/drawing/2014/main" id="{A927006D-3C3B-486E-97BA-47B7CEEF5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73077" y="93738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5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458AF-1D06-4DC0-882C-21A7863D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449E9-C93A-49B9-A6C3-BA89B566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1.  </a:t>
            </a:r>
            <a:r>
              <a:rPr lang="ko-KR" altLang="en-US" sz="2000" b="1" dirty="0"/>
              <a:t>아미렌즈 프로젝트란</a:t>
            </a:r>
            <a:r>
              <a:rPr lang="en-US" altLang="ko-KR" sz="2000" b="1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2.  </a:t>
            </a:r>
            <a:r>
              <a:rPr lang="ko-KR" altLang="en-US" sz="2000" b="1" dirty="0"/>
              <a:t>기능 소개</a:t>
            </a:r>
            <a:r>
              <a:rPr lang="en-US" altLang="ko-KR" sz="2000" b="1" dirty="0"/>
              <a:t>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3.  AI Learning Pipeline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4.  Data Architecture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5.  </a:t>
            </a:r>
            <a:r>
              <a:rPr lang="ko-KR" altLang="en-US" sz="2000" b="1" dirty="0"/>
              <a:t>기술 스택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6.  </a:t>
            </a:r>
            <a:r>
              <a:rPr lang="ko-KR" altLang="en-US" sz="2000" b="1" dirty="0"/>
              <a:t>기대효과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409F4-5CEB-4261-89D3-CD447F1B2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4" r="3679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6F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18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화살표: 굽음 49">
            <a:extLst>
              <a:ext uri="{FF2B5EF4-FFF2-40B4-BE49-F238E27FC236}">
                <a16:creationId xmlns:a16="http://schemas.microsoft.com/office/drawing/2014/main" id="{BF126436-D17D-4094-93DA-044811E1DD52}"/>
              </a:ext>
            </a:extLst>
          </p:cNvPr>
          <p:cNvSpPr/>
          <p:nvPr/>
        </p:nvSpPr>
        <p:spPr>
          <a:xfrm rot="5400000">
            <a:off x="10293529" y="4211526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3. Data training + Accuracy test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7794772" y="847990"/>
            <a:ext cx="3984854" cy="961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선별된 </a:t>
            </a:r>
            <a:r>
              <a:rPr lang="en-US" altLang="ko-KR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ko-KR" alt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지뢰 종류별</a:t>
            </a:r>
            <a:endParaRPr lang="en-US" altLang="ko-KR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class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를 만들어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training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을 진행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A23326D8-C60A-4EB5-89AF-92D78178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3" y="939295"/>
            <a:ext cx="7110141" cy="53662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77AD52-9C48-4F25-A044-B1B60D42318B}"/>
              </a:ext>
            </a:extLst>
          </p:cNvPr>
          <p:cNvSpPr/>
          <p:nvPr/>
        </p:nvSpPr>
        <p:spPr>
          <a:xfrm>
            <a:off x="7794772" y="4557997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200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2D4D3C-42FF-464B-8162-944B607BAF6B}"/>
              </a:ext>
            </a:extLst>
          </p:cNvPr>
          <p:cNvSpPr txBox="1"/>
          <p:nvPr/>
        </p:nvSpPr>
        <p:spPr>
          <a:xfrm>
            <a:off x="8784451" y="5114176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069C49-C66D-436E-89DE-0D1C1CC2EE30}"/>
              </a:ext>
            </a:extLst>
          </p:cNvPr>
          <p:cNvSpPr txBox="1"/>
          <p:nvPr/>
        </p:nvSpPr>
        <p:spPr>
          <a:xfrm>
            <a:off x="10120494" y="5451399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953EF-486D-4C0C-9788-18B07275CB67}"/>
              </a:ext>
            </a:extLst>
          </p:cNvPr>
          <p:cNvSpPr txBox="1"/>
          <p:nvPr/>
        </p:nvSpPr>
        <p:spPr>
          <a:xfrm>
            <a:off x="9267825" y="5786740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b="1" dirty="0"/>
              <a:t>90</a:t>
            </a:r>
            <a:r>
              <a:rPr lang="en-US" altLang="ko-KR" sz="1800" b="1" dirty="0">
                <a:solidFill>
                  <a:schemeClr val="tx1"/>
                </a:solidFill>
              </a:rPr>
              <a:t>~95%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2F0E47-FB45-4BCB-A957-0D385D21F6E0}"/>
              </a:ext>
            </a:extLst>
          </p:cNvPr>
          <p:cNvSpPr/>
          <p:nvPr/>
        </p:nvSpPr>
        <p:spPr>
          <a:xfrm>
            <a:off x="7846239" y="4438650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굽음 55">
            <a:extLst>
              <a:ext uri="{FF2B5EF4-FFF2-40B4-BE49-F238E27FC236}">
                <a16:creationId xmlns:a16="http://schemas.microsoft.com/office/drawing/2014/main" id="{8CD0D6D3-4B7C-4179-9DE7-71942B57FBFA}"/>
              </a:ext>
            </a:extLst>
          </p:cNvPr>
          <p:cNvSpPr/>
          <p:nvPr/>
        </p:nvSpPr>
        <p:spPr>
          <a:xfrm rot="5400000">
            <a:off x="10293529" y="1741159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630696-6DEF-4255-AACB-1D5AB19F9E73}"/>
              </a:ext>
            </a:extLst>
          </p:cNvPr>
          <p:cNvSpPr/>
          <p:nvPr/>
        </p:nvSpPr>
        <p:spPr>
          <a:xfrm>
            <a:off x="7794772" y="2087630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100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814E31-2524-40AB-B878-5C27A5E82235}"/>
              </a:ext>
            </a:extLst>
          </p:cNvPr>
          <p:cNvSpPr txBox="1"/>
          <p:nvPr/>
        </p:nvSpPr>
        <p:spPr>
          <a:xfrm>
            <a:off x="8784451" y="2643809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227CC4-B4A5-4445-9EDC-A1B583B4BF3D}"/>
              </a:ext>
            </a:extLst>
          </p:cNvPr>
          <p:cNvSpPr txBox="1"/>
          <p:nvPr/>
        </p:nvSpPr>
        <p:spPr>
          <a:xfrm>
            <a:off x="10120494" y="2981032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87E568-A23B-47B8-A903-242F1BBE6771}"/>
              </a:ext>
            </a:extLst>
          </p:cNvPr>
          <p:cNvSpPr txBox="1"/>
          <p:nvPr/>
        </p:nvSpPr>
        <p:spPr>
          <a:xfrm>
            <a:off x="9267825" y="3316373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</a:rPr>
              <a:t>70~80%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EBA4AE-2D4D-4A01-9C2E-EDA1FB7B7718}"/>
              </a:ext>
            </a:extLst>
          </p:cNvPr>
          <p:cNvSpPr/>
          <p:nvPr/>
        </p:nvSpPr>
        <p:spPr>
          <a:xfrm>
            <a:off x="7846239" y="1968283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19BC4F6A-DE73-4721-957A-94F09CCE5910}"/>
              </a:ext>
            </a:extLst>
          </p:cNvPr>
          <p:cNvSpPr/>
          <p:nvPr/>
        </p:nvSpPr>
        <p:spPr>
          <a:xfrm>
            <a:off x="9826936" y="3962239"/>
            <a:ext cx="293558" cy="309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48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4. Fitting </a:t>
            </a:r>
            <a:r>
              <a:rPr lang="ko-KR" altLang="en-US" b="1" dirty="0">
                <a:solidFill>
                  <a:schemeClr val="tx1"/>
                </a:solidFill>
              </a:rPr>
              <a:t>된 알고리즘의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277225" y="993836"/>
            <a:ext cx="3133725" cy="51783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최종적으로 </a:t>
            </a:r>
            <a:r>
              <a:rPr lang="en-US" altLang="ko-KR" sz="2000" b="1" dirty="0">
                <a:solidFill>
                  <a:schemeClr val="tx1"/>
                </a:solidFill>
              </a:rPr>
              <a:t>fitting</a:t>
            </a:r>
            <a:r>
              <a:rPr lang="ko-KR" altLang="en-US" sz="2000" b="1" dirty="0">
                <a:solidFill>
                  <a:schemeClr val="tx1"/>
                </a:solidFill>
              </a:rPr>
              <a:t>된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알고리즘을 추출하여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Webpage</a:t>
            </a:r>
            <a:r>
              <a:rPr lang="ko-KR" altLang="en-US" sz="2000" b="1" dirty="0">
                <a:solidFill>
                  <a:schemeClr val="tx1"/>
                </a:solidFill>
              </a:rPr>
              <a:t>에 적용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C761A93-67D3-4EC2-99A6-9F3CD617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0" y="993836"/>
            <a:ext cx="7464950" cy="55373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143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A29EA-8586-46DF-84FC-46C9B0A7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79" y="701133"/>
            <a:ext cx="4120578" cy="59082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Data Architecture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4" name="Google Shape;799;p58">
            <a:extLst>
              <a:ext uri="{FF2B5EF4-FFF2-40B4-BE49-F238E27FC236}">
                <a16:creationId xmlns:a16="http://schemas.microsoft.com/office/drawing/2014/main" id="{9A9B88A4-80E1-42BE-ADCF-45FB88F04C3A}"/>
              </a:ext>
            </a:extLst>
          </p:cNvPr>
          <p:cNvSpPr/>
          <p:nvPr/>
        </p:nvSpPr>
        <p:spPr>
          <a:xfrm>
            <a:off x="2812588" y="1867144"/>
            <a:ext cx="1352324" cy="4101188"/>
          </a:xfrm>
          <a:prstGeom prst="roundRect">
            <a:avLst>
              <a:gd name="adj" fmla="val 9870"/>
            </a:avLst>
          </a:prstGeom>
          <a:solidFill>
            <a:srgbClr val="D9EAD3">
              <a:alpha val="650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6" name="Google Shape;810;p58">
            <a:extLst>
              <a:ext uri="{FF2B5EF4-FFF2-40B4-BE49-F238E27FC236}">
                <a16:creationId xmlns:a16="http://schemas.microsoft.com/office/drawing/2014/main" id="{EA0F93AC-EB10-49EF-B6AD-0AE47F25F085}"/>
              </a:ext>
            </a:extLst>
          </p:cNvPr>
          <p:cNvSpPr txBox="1"/>
          <p:nvPr/>
        </p:nvSpPr>
        <p:spPr>
          <a:xfrm>
            <a:off x="1004516" y="3517266"/>
            <a:ext cx="1177891" cy="2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00" b="1" dirty="0"/>
              <a:t>USER2</a:t>
            </a:r>
          </a:p>
          <a:p>
            <a:pPr algn="ctr"/>
            <a:r>
              <a:rPr lang="ko-KR" altLang="en-US" sz="1000" b="1" dirty="0"/>
              <a:t>댓글 작성</a:t>
            </a:r>
            <a:endParaRPr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68672F-F7FC-4E19-9C46-A4ABFA8AABC2}"/>
              </a:ext>
            </a:extLst>
          </p:cNvPr>
          <p:cNvSpPr/>
          <p:nvPr/>
        </p:nvSpPr>
        <p:spPr>
          <a:xfrm>
            <a:off x="3130654" y="3062181"/>
            <a:ext cx="7473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API</a:t>
            </a:r>
            <a:endParaRPr lang="ko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321B28-6EAC-4D43-84CB-D8E3888A717B}"/>
              </a:ext>
            </a:extLst>
          </p:cNvPr>
          <p:cNvSpPr/>
          <p:nvPr/>
        </p:nvSpPr>
        <p:spPr>
          <a:xfrm>
            <a:off x="8288238" y="5269698"/>
            <a:ext cx="9300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Server</a:t>
            </a:r>
            <a:endParaRPr lang="ko-KR" altLang="en-US" sz="105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185AAB-4154-422D-B309-9D436971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13" y="4184690"/>
            <a:ext cx="922701" cy="922701"/>
          </a:xfrm>
          <a:prstGeom prst="rect">
            <a:avLst/>
          </a:prstGeom>
        </p:spPr>
      </p:pic>
      <p:pic>
        <p:nvPicPr>
          <p:cNvPr id="18" name="Google Shape;801;p58">
            <a:extLst>
              <a:ext uri="{FF2B5EF4-FFF2-40B4-BE49-F238E27FC236}">
                <a16:creationId xmlns:a16="http://schemas.microsoft.com/office/drawing/2014/main" id="{CDD43EA5-81A7-4AF6-AD2A-357541C052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2840432"/>
            <a:ext cx="945257" cy="687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5CBC5E-8941-4A5F-8EC6-379E67713563}"/>
              </a:ext>
            </a:extLst>
          </p:cNvPr>
          <p:cNvGrpSpPr/>
          <p:nvPr/>
        </p:nvGrpSpPr>
        <p:grpSpPr>
          <a:xfrm>
            <a:off x="6710531" y="3584705"/>
            <a:ext cx="1512113" cy="2056047"/>
            <a:chOff x="2388040" y="2955547"/>
            <a:chExt cx="930453" cy="1701045"/>
          </a:xfrm>
        </p:grpSpPr>
        <p:cxnSp>
          <p:nvCxnSpPr>
            <p:cNvPr id="20" name="꺾인 연결선[E] 89">
              <a:extLst>
                <a:ext uri="{FF2B5EF4-FFF2-40B4-BE49-F238E27FC236}">
                  <a16:creationId xmlns:a16="http://schemas.microsoft.com/office/drawing/2014/main" id="{CDC70C7E-8C0D-4AB2-A68F-0DB85D7EC9E6}"/>
                </a:ext>
              </a:extLst>
            </p:cNvPr>
            <p:cNvCxnSpPr/>
            <p:nvPr/>
          </p:nvCxnSpPr>
          <p:spPr>
            <a:xfrm>
              <a:off x="2401027" y="2955547"/>
              <a:ext cx="914400" cy="914400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꺾인 연결선[E] 90">
              <a:extLst>
                <a:ext uri="{FF2B5EF4-FFF2-40B4-BE49-F238E27FC236}">
                  <a16:creationId xmlns:a16="http://schemas.microsoft.com/office/drawing/2014/main" id="{1C5BB473-4D97-4362-89BE-7F85D2025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8040" y="3868878"/>
              <a:ext cx="930453" cy="787714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직선 연결선[R] 91">
              <a:extLst>
                <a:ext uri="{FF2B5EF4-FFF2-40B4-BE49-F238E27FC236}">
                  <a16:creationId xmlns:a16="http://schemas.microsoft.com/office/drawing/2014/main" id="{965F93FF-25B7-489A-B8C9-686F17C238BE}"/>
                </a:ext>
              </a:extLst>
            </p:cNvPr>
            <p:cNvCxnSpPr/>
            <p:nvPr/>
          </p:nvCxnSpPr>
          <p:spPr>
            <a:xfrm>
              <a:off x="2506518" y="3867757"/>
              <a:ext cx="61428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8" name="꺾인 연결선[E] 100">
            <a:extLst>
              <a:ext uri="{FF2B5EF4-FFF2-40B4-BE49-F238E27FC236}">
                <a16:creationId xmlns:a16="http://schemas.microsoft.com/office/drawing/2014/main" id="{6C8A1C84-A2FD-403B-BA1B-9FC5983B4E8B}"/>
              </a:ext>
            </a:extLst>
          </p:cNvPr>
          <p:cNvCxnSpPr>
            <a:cxnSpLocks/>
          </p:cNvCxnSpPr>
          <p:nvPr/>
        </p:nvCxnSpPr>
        <p:spPr>
          <a:xfrm flipV="1">
            <a:off x="9251369" y="3480960"/>
            <a:ext cx="1669292" cy="1165081"/>
          </a:xfrm>
          <a:prstGeom prst="bentConnector3">
            <a:avLst>
              <a:gd name="adj1" fmla="val 100082"/>
            </a:avLst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CA898E5-B6A0-42A3-BFF2-8D2E6131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610" y="2439416"/>
            <a:ext cx="581025" cy="542925"/>
          </a:xfrm>
          <a:prstGeom prst="rect">
            <a:avLst/>
          </a:prstGeom>
        </p:spPr>
      </p:pic>
      <p:sp>
        <p:nvSpPr>
          <p:cNvPr id="84" name="Google Shape;810;p58">
            <a:extLst>
              <a:ext uri="{FF2B5EF4-FFF2-40B4-BE49-F238E27FC236}">
                <a16:creationId xmlns:a16="http://schemas.microsoft.com/office/drawing/2014/main" id="{95E87064-E53C-40DB-A3C6-323F0F11E1F0}"/>
              </a:ext>
            </a:extLst>
          </p:cNvPr>
          <p:cNvSpPr txBox="1"/>
          <p:nvPr/>
        </p:nvSpPr>
        <p:spPr>
          <a:xfrm>
            <a:off x="1023539" y="4734989"/>
            <a:ext cx="1177891" cy="25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00" b="1" dirty="0"/>
              <a:t>USER3</a:t>
            </a:r>
          </a:p>
          <a:p>
            <a:pPr algn="ctr"/>
            <a:r>
              <a:rPr lang="ko-KR" altLang="en-US" sz="1000" b="1" dirty="0"/>
              <a:t>퀴즈 진행</a:t>
            </a:r>
            <a:endParaRPr sz="1000" b="1" dirty="0"/>
          </a:p>
        </p:txBody>
      </p:sp>
      <p:pic>
        <p:nvPicPr>
          <p:cNvPr id="86" name="Google Shape;801;p58">
            <a:extLst>
              <a:ext uri="{FF2B5EF4-FFF2-40B4-BE49-F238E27FC236}">
                <a16:creationId xmlns:a16="http://schemas.microsoft.com/office/drawing/2014/main" id="{7137A360-C716-4581-B245-A154E4EF80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3993107"/>
            <a:ext cx="945257" cy="68786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810;p58">
            <a:extLst>
              <a:ext uri="{FF2B5EF4-FFF2-40B4-BE49-F238E27FC236}">
                <a16:creationId xmlns:a16="http://schemas.microsoft.com/office/drawing/2014/main" id="{FC01E479-736F-41C2-AFD0-BA52534923A6}"/>
              </a:ext>
            </a:extLst>
          </p:cNvPr>
          <p:cNvSpPr txBox="1"/>
          <p:nvPr/>
        </p:nvSpPr>
        <p:spPr>
          <a:xfrm>
            <a:off x="1012492" y="5903262"/>
            <a:ext cx="1177890" cy="25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00" b="1"/>
              <a:t>USER4</a:t>
            </a:r>
          </a:p>
          <a:p>
            <a:pPr algn="ctr"/>
            <a:r>
              <a:rPr lang="ko-KR" altLang="en-US" sz="1000" b="1" dirty="0"/>
              <a:t>결과 공유</a:t>
            </a:r>
            <a:endParaRPr sz="1000" b="1" dirty="0"/>
          </a:p>
        </p:txBody>
      </p:sp>
      <p:pic>
        <p:nvPicPr>
          <p:cNvPr id="94" name="Google Shape;801;p58">
            <a:extLst>
              <a:ext uri="{FF2B5EF4-FFF2-40B4-BE49-F238E27FC236}">
                <a16:creationId xmlns:a16="http://schemas.microsoft.com/office/drawing/2014/main" id="{87F4F530-7BC7-4EE2-8D0A-82BB043C31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5139307"/>
            <a:ext cx="945257" cy="68786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810;p58">
            <a:extLst>
              <a:ext uri="{FF2B5EF4-FFF2-40B4-BE49-F238E27FC236}">
                <a16:creationId xmlns:a16="http://schemas.microsoft.com/office/drawing/2014/main" id="{B55C547B-104D-4FC0-98A6-3705B6513CFC}"/>
              </a:ext>
            </a:extLst>
          </p:cNvPr>
          <p:cNvSpPr txBox="1"/>
          <p:nvPr/>
        </p:nvSpPr>
        <p:spPr>
          <a:xfrm>
            <a:off x="1037903" y="2376497"/>
            <a:ext cx="1101691" cy="19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altLang="ko-KR" sz="1000" b="1" dirty="0"/>
              <a:t>USER1</a:t>
            </a:r>
          </a:p>
          <a:p>
            <a:pPr algn="ctr"/>
            <a:r>
              <a:rPr lang="ko-KR" altLang="en-US" sz="1000" b="1" dirty="0"/>
              <a:t>사진 삽입</a:t>
            </a:r>
            <a:endParaRPr sz="1000" b="1" dirty="0"/>
          </a:p>
        </p:txBody>
      </p:sp>
      <p:pic>
        <p:nvPicPr>
          <p:cNvPr id="98" name="Google Shape;801;p58">
            <a:extLst>
              <a:ext uri="{FF2B5EF4-FFF2-40B4-BE49-F238E27FC236}">
                <a16:creationId xmlns:a16="http://schemas.microsoft.com/office/drawing/2014/main" id="{4F961F44-807F-4EA4-9C69-69192D866A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1699256"/>
            <a:ext cx="945257" cy="68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Java - Html Language Logo Png, Transparent Png - kindpng">
            <a:extLst>
              <a:ext uri="{FF2B5EF4-FFF2-40B4-BE49-F238E27FC236}">
                <a16:creationId xmlns:a16="http://schemas.microsoft.com/office/drawing/2014/main" id="{1E22A871-488E-493A-9936-64365452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293" y="3754650"/>
            <a:ext cx="963957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B326D4-4D7D-4656-810A-13FBD6979BC2}"/>
              </a:ext>
            </a:extLst>
          </p:cNvPr>
          <p:cNvGrpSpPr/>
          <p:nvPr/>
        </p:nvGrpSpPr>
        <p:grpSpPr>
          <a:xfrm>
            <a:off x="3018039" y="4333721"/>
            <a:ext cx="963957" cy="369332"/>
            <a:chOff x="2767060" y="3266209"/>
            <a:chExt cx="963957" cy="36933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D34847C-DA3C-443D-BE55-AF266F086CF8}"/>
                </a:ext>
              </a:extLst>
            </p:cNvPr>
            <p:cNvSpPr/>
            <p:nvPr/>
          </p:nvSpPr>
          <p:spPr>
            <a:xfrm>
              <a:off x="2767060" y="3276906"/>
              <a:ext cx="963957" cy="327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8C5E02AA-CDCD-416C-A789-CE170E61BB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24"/>
            <a:stretch/>
          </p:blipFill>
          <p:spPr bwMode="auto">
            <a:xfrm>
              <a:off x="2841424" y="3315020"/>
              <a:ext cx="223658" cy="25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F78276-384D-47A9-8218-94F8A93FEAEC}"/>
                </a:ext>
              </a:extLst>
            </p:cNvPr>
            <p:cNvSpPr txBox="1"/>
            <p:nvPr/>
          </p:nvSpPr>
          <p:spPr>
            <a:xfrm>
              <a:off x="3070310" y="3266209"/>
              <a:ext cx="612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CSS</a:t>
              </a:r>
              <a:endParaRPr lang="ko-KR" altLang="en-US" b="1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5E24A2-4B58-4AC0-A072-6E46FABAC5CC}"/>
              </a:ext>
            </a:extLst>
          </p:cNvPr>
          <p:cNvSpPr/>
          <p:nvPr/>
        </p:nvSpPr>
        <p:spPr>
          <a:xfrm>
            <a:off x="3018038" y="4934619"/>
            <a:ext cx="963957" cy="35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자바스크립트(JavaScript) 공부하자">
            <a:extLst>
              <a:ext uri="{FF2B5EF4-FFF2-40B4-BE49-F238E27FC236}">
                <a16:creationId xmlns:a16="http://schemas.microsoft.com/office/drawing/2014/main" id="{35CEE819-9326-48CC-AAEB-9A4785216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4" r="-2587"/>
          <a:stretch/>
        </p:blipFill>
        <p:spPr bwMode="auto">
          <a:xfrm>
            <a:off x="3028293" y="5005060"/>
            <a:ext cx="260747" cy="2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88C15B4-1EBC-4BE9-95B7-8B0FA19DC960}"/>
              </a:ext>
            </a:extLst>
          </p:cNvPr>
          <p:cNvSpPr txBox="1"/>
          <p:nvPr/>
        </p:nvSpPr>
        <p:spPr>
          <a:xfrm>
            <a:off x="3195424" y="4985683"/>
            <a:ext cx="784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Javascript</a:t>
            </a:r>
            <a:endParaRPr lang="ko-KR" altLang="en-US" sz="1000" b="1" dirty="0"/>
          </a:p>
        </p:txBody>
      </p:sp>
      <p:pic>
        <p:nvPicPr>
          <p:cNvPr id="1042" name="Picture 18" descr="React Native | Braze">
            <a:extLst>
              <a:ext uri="{FF2B5EF4-FFF2-40B4-BE49-F238E27FC236}">
                <a16:creationId xmlns:a16="http://schemas.microsoft.com/office/drawing/2014/main" id="{0E726436-9B61-4F76-8041-118574205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74" y="3977157"/>
            <a:ext cx="1288475" cy="3389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TeachableMachine">
            <a:extLst>
              <a:ext uri="{FF2B5EF4-FFF2-40B4-BE49-F238E27FC236}">
                <a16:creationId xmlns:a16="http://schemas.microsoft.com/office/drawing/2014/main" id="{6B571A66-DBDC-40CC-B9C7-630B7A42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73" y="1996727"/>
            <a:ext cx="1065454" cy="10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nsorFlow">
            <a:extLst>
              <a:ext uri="{FF2B5EF4-FFF2-40B4-BE49-F238E27FC236}">
                <a16:creationId xmlns:a16="http://schemas.microsoft.com/office/drawing/2014/main" id="{A83A5065-0E80-4ACD-A940-5F39D10F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04" y="2310768"/>
            <a:ext cx="2041138" cy="45645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AC77666-49F7-4252-8984-32DC73DCA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6100" y="4367451"/>
            <a:ext cx="1437246" cy="511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46" name="Picture 22" descr="t1.daumcdn.net/cfile/tistory/237B144A52C8BF9A07">
            <a:extLst>
              <a:ext uri="{FF2B5EF4-FFF2-40B4-BE49-F238E27FC236}">
                <a16:creationId xmlns:a16="http://schemas.microsoft.com/office/drawing/2014/main" id="{3EBF4E0D-14B6-42A7-96C6-9B251603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23" y="5245008"/>
            <a:ext cx="1759295" cy="52718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5C4CC88-2A94-4D59-91DC-D5E3A21D4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14695" r="5918" b="15155"/>
          <a:stretch/>
        </p:blipFill>
        <p:spPr bwMode="auto">
          <a:xfrm>
            <a:off x="8722524" y="4897614"/>
            <a:ext cx="922701" cy="34739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Disqus Logo with name – ABCey Events">
            <a:extLst>
              <a:ext uri="{FF2B5EF4-FFF2-40B4-BE49-F238E27FC236}">
                <a16:creationId xmlns:a16="http://schemas.microsoft.com/office/drawing/2014/main" id="{67D5B05B-5C17-4933-8950-2963B4812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4938291" y="3351363"/>
            <a:ext cx="1486552" cy="6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4541B33-AE87-41C8-B036-AA69F2A2C329}"/>
              </a:ext>
            </a:extLst>
          </p:cNvPr>
          <p:cNvCxnSpPr>
            <a:cxnSpLocks/>
          </p:cNvCxnSpPr>
          <p:nvPr/>
        </p:nvCxnSpPr>
        <p:spPr>
          <a:xfrm flipV="1">
            <a:off x="6060738" y="2555388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100">
            <a:extLst>
              <a:ext uri="{FF2B5EF4-FFF2-40B4-BE49-F238E27FC236}">
                <a16:creationId xmlns:a16="http://schemas.microsoft.com/office/drawing/2014/main" id="{B16BB32B-87F6-4793-8C7F-41C4BC890F56}"/>
              </a:ext>
            </a:extLst>
          </p:cNvPr>
          <p:cNvCxnSpPr>
            <a:cxnSpLocks/>
          </p:cNvCxnSpPr>
          <p:nvPr/>
        </p:nvCxnSpPr>
        <p:spPr>
          <a:xfrm>
            <a:off x="8781884" y="2555388"/>
            <a:ext cx="164341" cy="149130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46790E9-38CB-4E2B-9A2F-B4DAA9EC59B7}"/>
              </a:ext>
            </a:extLst>
          </p:cNvPr>
          <p:cNvCxnSpPr>
            <a:cxnSpLocks/>
          </p:cNvCxnSpPr>
          <p:nvPr/>
        </p:nvCxnSpPr>
        <p:spPr>
          <a:xfrm flipV="1">
            <a:off x="2191741" y="2105238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0964E9E-6E43-46FA-B9C5-71C08AA6B4F3}"/>
              </a:ext>
            </a:extLst>
          </p:cNvPr>
          <p:cNvCxnSpPr>
            <a:cxnSpLocks/>
          </p:cNvCxnSpPr>
          <p:nvPr/>
        </p:nvCxnSpPr>
        <p:spPr>
          <a:xfrm flipV="1">
            <a:off x="2191741" y="3184365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9D5D619-61E1-43A2-83A6-18549AD36869}"/>
              </a:ext>
            </a:extLst>
          </p:cNvPr>
          <p:cNvCxnSpPr>
            <a:cxnSpLocks/>
          </p:cNvCxnSpPr>
          <p:nvPr/>
        </p:nvCxnSpPr>
        <p:spPr>
          <a:xfrm flipV="1">
            <a:off x="2190382" y="4497985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358F18C-A21B-4448-82F3-9591835C29A6}"/>
              </a:ext>
            </a:extLst>
          </p:cNvPr>
          <p:cNvCxnSpPr>
            <a:cxnSpLocks/>
          </p:cNvCxnSpPr>
          <p:nvPr/>
        </p:nvCxnSpPr>
        <p:spPr>
          <a:xfrm flipV="1">
            <a:off x="2190382" y="5681294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B87D4D7-2E2C-476B-84CE-9E7DCF330D79}"/>
              </a:ext>
            </a:extLst>
          </p:cNvPr>
          <p:cNvCxnSpPr>
            <a:cxnSpLocks/>
          </p:cNvCxnSpPr>
          <p:nvPr/>
        </p:nvCxnSpPr>
        <p:spPr>
          <a:xfrm flipV="1">
            <a:off x="4310188" y="2560157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AA91A17-A872-4ADC-868F-12DDD59ACE97}"/>
              </a:ext>
            </a:extLst>
          </p:cNvPr>
          <p:cNvCxnSpPr>
            <a:cxnSpLocks/>
          </p:cNvCxnSpPr>
          <p:nvPr/>
        </p:nvCxnSpPr>
        <p:spPr>
          <a:xfrm flipV="1">
            <a:off x="4310188" y="3652390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9B06A53-5812-4EFB-AF00-6A3346A77609}"/>
              </a:ext>
            </a:extLst>
          </p:cNvPr>
          <p:cNvCxnSpPr>
            <a:cxnSpLocks/>
          </p:cNvCxnSpPr>
          <p:nvPr/>
        </p:nvCxnSpPr>
        <p:spPr>
          <a:xfrm flipV="1">
            <a:off x="4282702" y="4612729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9DB0BD9-CBE2-4EB1-BAAA-8F264EABDEE5}"/>
              </a:ext>
            </a:extLst>
          </p:cNvPr>
          <p:cNvCxnSpPr>
            <a:cxnSpLocks/>
          </p:cNvCxnSpPr>
          <p:nvPr/>
        </p:nvCxnSpPr>
        <p:spPr>
          <a:xfrm flipV="1">
            <a:off x="4282702" y="5512733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CF92052-F287-4E74-B451-88834A8765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727" y="2340091"/>
            <a:ext cx="1403867" cy="10670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7B411B-8006-45E3-BF44-A0B064DC44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0577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22754-430E-4A04-8F3C-6BA85750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48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 b="1" dirty="0"/>
              <a:t>기술 스택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085624-B927-4090-8625-3C9BF4813595}"/>
              </a:ext>
            </a:extLst>
          </p:cNvPr>
          <p:cNvSpPr/>
          <p:nvPr/>
        </p:nvSpPr>
        <p:spPr>
          <a:xfrm>
            <a:off x="3005250" y="4004024"/>
            <a:ext cx="1092814" cy="32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22FB2DC-6996-46A3-99DB-0E8EA3EF8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1127387" y="3176323"/>
            <a:ext cx="880554" cy="82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85D87-6348-42DA-BB11-33CF1B052E81}"/>
              </a:ext>
            </a:extLst>
          </p:cNvPr>
          <p:cNvSpPr txBox="1"/>
          <p:nvPr/>
        </p:nvSpPr>
        <p:spPr>
          <a:xfrm>
            <a:off x="1790912" y="3043904"/>
            <a:ext cx="25847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CSS</a:t>
            </a:r>
            <a:endParaRPr lang="ko-KR" altLang="en-US" sz="6600" b="1" dirty="0"/>
          </a:p>
        </p:txBody>
      </p:sp>
      <p:pic>
        <p:nvPicPr>
          <p:cNvPr id="29" name="Picture 2" descr="Java - Html Language Logo Png, Transparent Png - kindpng">
            <a:extLst>
              <a:ext uri="{FF2B5EF4-FFF2-40B4-BE49-F238E27FC236}">
                <a16:creationId xmlns:a16="http://schemas.microsoft.com/office/drawing/2014/main" id="{8371B341-D4C6-4CA2-AF6F-E0C6CFF4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46" y="1963170"/>
            <a:ext cx="3543826" cy="9815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47CB03-D29C-43C9-B66E-18FEB16E5C72}"/>
              </a:ext>
            </a:extLst>
          </p:cNvPr>
          <p:cNvSpPr/>
          <p:nvPr/>
        </p:nvSpPr>
        <p:spPr>
          <a:xfrm>
            <a:off x="2884688" y="5843587"/>
            <a:ext cx="963957" cy="35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2" descr="자바스크립트(JavaScript) 공부하자">
            <a:extLst>
              <a:ext uri="{FF2B5EF4-FFF2-40B4-BE49-F238E27FC236}">
                <a16:creationId xmlns:a16="http://schemas.microsoft.com/office/drawing/2014/main" id="{1F4B8036-B2A8-4E57-B853-EAF9560CC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4" r="-2587"/>
          <a:stretch/>
        </p:blipFill>
        <p:spPr bwMode="auto">
          <a:xfrm>
            <a:off x="909763" y="4354258"/>
            <a:ext cx="1336479" cy="8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20E4AF-CE12-4ABA-8FC7-CFA80AFBBBB5}"/>
              </a:ext>
            </a:extLst>
          </p:cNvPr>
          <p:cNvSpPr txBox="1"/>
          <p:nvPr/>
        </p:nvSpPr>
        <p:spPr>
          <a:xfrm>
            <a:off x="2186324" y="4508116"/>
            <a:ext cx="2240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Javascript</a:t>
            </a:r>
            <a:endParaRPr lang="ko-KR" altLang="en-US" sz="3200" b="1" dirty="0"/>
          </a:p>
        </p:txBody>
      </p:sp>
      <p:pic>
        <p:nvPicPr>
          <p:cNvPr id="37" name="Picture 18" descr="React Native | Braze">
            <a:extLst>
              <a:ext uri="{FF2B5EF4-FFF2-40B4-BE49-F238E27FC236}">
                <a16:creationId xmlns:a16="http://schemas.microsoft.com/office/drawing/2014/main" id="{ACE6C36F-260E-4416-9713-6D1E43F1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06" y="4200120"/>
            <a:ext cx="2725213" cy="8539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TensorFlow">
            <a:extLst>
              <a:ext uri="{FF2B5EF4-FFF2-40B4-BE49-F238E27FC236}">
                <a16:creationId xmlns:a16="http://schemas.microsoft.com/office/drawing/2014/main" id="{6FAA4594-86D2-4BA2-BFF2-972C80DA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71" y="2128844"/>
            <a:ext cx="2808647" cy="825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B5C7B1-0FFE-4FFD-A39A-26F39643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609" y="3156002"/>
            <a:ext cx="2735709" cy="8787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Picture 22" descr="t1.daumcdn.net/cfile/tistory/237B144A52C8BF9A07">
            <a:extLst>
              <a:ext uri="{FF2B5EF4-FFF2-40B4-BE49-F238E27FC236}">
                <a16:creationId xmlns:a16="http://schemas.microsoft.com/office/drawing/2014/main" id="{283D1C7E-1F6A-4E86-8642-ED42C510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610" y="5343090"/>
            <a:ext cx="2725213" cy="81663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>
            <a:extLst>
              <a:ext uri="{FF2B5EF4-FFF2-40B4-BE49-F238E27FC236}">
                <a16:creationId xmlns:a16="http://schemas.microsoft.com/office/drawing/2014/main" id="{B684F9F6-A0CE-4630-AB3B-9D948A5C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14695" r="5918" b="15155"/>
          <a:stretch/>
        </p:blipFill>
        <p:spPr bwMode="auto">
          <a:xfrm>
            <a:off x="5717194" y="4201681"/>
            <a:ext cx="2806998" cy="8539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Disqus Logo with name – ABCey Events">
            <a:extLst>
              <a:ext uri="{FF2B5EF4-FFF2-40B4-BE49-F238E27FC236}">
                <a16:creationId xmlns:a16="http://schemas.microsoft.com/office/drawing/2014/main" id="{375B178B-A1D3-487D-AF25-E596A7116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5685462" y="5308348"/>
            <a:ext cx="2838730" cy="8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내용 개체 틀 55">
            <a:extLst>
              <a:ext uri="{FF2B5EF4-FFF2-40B4-BE49-F238E27FC236}">
                <a16:creationId xmlns:a16="http://schemas.microsoft.com/office/drawing/2014/main" id="{D91F048B-DBAB-4F5B-9BF0-83E58D4C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00" y="1252376"/>
            <a:ext cx="1771650" cy="48514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Frontend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0" name="내용 개체 틀 55">
            <a:extLst>
              <a:ext uri="{FF2B5EF4-FFF2-40B4-BE49-F238E27FC236}">
                <a16:creationId xmlns:a16="http://schemas.microsoft.com/office/drawing/2014/main" id="{F841A814-B51D-4E6A-A2AA-9EB242B94647}"/>
              </a:ext>
            </a:extLst>
          </p:cNvPr>
          <p:cNvSpPr txBox="1">
            <a:spLocks/>
          </p:cNvSpPr>
          <p:nvPr/>
        </p:nvSpPr>
        <p:spPr>
          <a:xfrm>
            <a:off x="5757598" y="1237793"/>
            <a:ext cx="3390428" cy="48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b="1" i="0" dirty="0">
                <a:solidFill>
                  <a:schemeClr val="accent1"/>
                </a:solidFill>
                <a:effectLst/>
                <a:latin typeface="-apple-system"/>
              </a:rPr>
              <a:t>Server(back-end)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399A73A-B97B-4A1F-80CF-289939087E29}"/>
              </a:ext>
            </a:extLst>
          </p:cNvPr>
          <p:cNvSpPr/>
          <p:nvPr/>
        </p:nvSpPr>
        <p:spPr>
          <a:xfrm>
            <a:off x="1007146" y="3088711"/>
            <a:ext cx="3543826" cy="10119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4755FDD-6A91-4E06-8879-9CB8A8C0E695}"/>
              </a:ext>
            </a:extLst>
          </p:cNvPr>
          <p:cNvSpPr/>
          <p:nvPr/>
        </p:nvSpPr>
        <p:spPr>
          <a:xfrm>
            <a:off x="1007146" y="4331842"/>
            <a:ext cx="3543826" cy="9139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Expo 초기 세팅">
            <a:extLst>
              <a:ext uri="{FF2B5EF4-FFF2-40B4-BE49-F238E27FC236}">
                <a16:creationId xmlns:a16="http://schemas.microsoft.com/office/drawing/2014/main" id="{EB0DDF0C-5F9A-436E-BA68-B6FBDD1E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94" y="3168400"/>
            <a:ext cx="2806998" cy="8539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achable Machine - 생활코딩">
            <a:extLst>
              <a:ext uri="{FF2B5EF4-FFF2-40B4-BE49-F238E27FC236}">
                <a16:creationId xmlns:a16="http://schemas.microsoft.com/office/drawing/2014/main" id="{87DF20CB-AA58-4630-8614-2E121D294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34305" r="9100" b="33097"/>
          <a:stretch/>
        </p:blipFill>
        <p:spPr bwMode="auto">
          <a:xfrm>
            <a:off x="6486434" y="2175666"/>
            <a:ext cx="2012397" cy="7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eachableMachine">
            <a:extLst>
              <a:ext uri="{FF2B5EF4-FFF2-40B4-BE49-F238E27FC236}">
                <a16:creationId xmlns:a16="http://schemas.microsoft.com/office/drawing/2014/main" id="{81F5D866-707E-4427-B140-61131A24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782" y="2245269"/>
            <a:ext cx="647652" cy="6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1F2D49-F49F-4582-927A-FC4D9434563E}"/>
              </a:ext>
            </a:extLst>
          </p:cNvPr>
          <p:cNvSpPr/>
          <p:nvPr/>
        </p:nvSpPr>
        <p:spPr>
          <a:xfrm>
            <a:off x="5717194" y="2126640"/>
            <a:ext cx="2806998" cy="8281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Node.js) Node.js란?. 요즘 백엔드 개발에 Node.js를 활용하는 곳이 점차 늘어나고… | by Suyeon Bak |  Medium">
            <a:extLst>
              <a:ext uri="{FF2B5EF4-FFF2-40B4-BE49-F238E27FC236}">
                <a16:creationId xmlns:a16="http://schemas.microsoft.com/office/drawing/2014/main" id="{379B499D-13E7-4012-B9A1-0DFF6C48B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9" t="14995"/>
          <a:stretch/>
        </p:blipFill>
        <p:spPr bwMode="auto">
          <a:xfrm>
            <a:off x="1007146" y="5418691"/>
            <a:ext cx="3543825" cy="87876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56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76015D-CFEA-4204-9A50-352560FFC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1F47E4-066D-4C27-98C8-B2B2C7B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C8AC7D-EF26-4093-9D7A-8B453FCB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91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chemeClr val="tx2"/>
                </a:solidFill>
              </a:rPr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D3647-3E23-4DAF-8555-5BF26486F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949" y="2361243"/>
            <a:ext cx="8456101" cy="2437879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solidFill>
                  <a:schemeClr val="tx2"/>
                </a:solidFill>
              </a:rPr>
              <a:t> 무지로 인한 민간인의 유실 지뢰 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피해 감소</a:t>
            </a:r>
            <a:endParaRPr lang="en-US" altLang="ko-KR" sz="1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solidFill>
                  <a:schemeClr val="tx2"/>
                </a:solidFill>
              </a:rPr>
              <a:t> 지뢰 식별</a:t>
            </a:r>
            <a:r>
              <a:rPr lang="en-US" altLang="ko-KR" sz="1800" b="1" dirty="0">
                <a:solidFill>
                  <a:schemeClr val="tx2"/>
                </a:solidFill>
              </a:rPr>
              <a:t>,</a:t>
            </a:r>
            <a:r>
              <a:rPr lang="ko-KR" altLang="en-US" sz="1800" b="1" dirty="0">
                <a:solidFill>
                  <a:schemeClr val="tx2"/>
                </a:solidFill>
              </a:rPr>
              <a:t> 신고를 </a:t>
            </a:r>
            <a:r>
              <a:rPr lang="en-US" altLang="ko-KR" sz="1800" b="1" dirty="0">
                <a:solidFill>
                  <a:schemeClr val="tx2"/>
                </a:solidFill>
              </a:rPr>
              <a:t>one-stop service</a:t>
            </a:r>
            <a:r>
              <a:rPr lang="ko-KR" altLang="en-US" sz="1800" b="1" dirty="0">
                <a:solidFill>
                  <a:schemeClr val="tx2"/>
                </a:solidFill>
              </a:rPr>
              <a:t>로 제공하여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소요 시간 단축</a:t>
            </a:r>
            <a:r>
              <a:rPr lang="en-US" altLang="ko-KR" sz="1800" b="1" dirty="0">
                <a:solidFill>
                  <a:schemeClr val="tx2"/>
                </a:solidFill>
              </a:rPr>
              <a:t> </a:t>
            </a:r>
            <a:r>
              <a:rPr lang="ko-KR" altLang="en-US" sz="1800" b="1" dirty="0">
                <a:solidFill>
                  <a:schemeClr val="tx2"/>
                </a:solidFill>
              </a:rPr>
              <a:t>및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비용 감소</a:t>
            </a:r>
            <a:endParaRPr lang="en-US" altLang="ko-KR" sz="1800" b="1" dirty="0">
              <a:solidFill>
                <a:schemeClr val="tx2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solidFill>
                  <a:schemeClr val="tx2"/>
                </a:solidFill>
              </a:rPr>
              <a:t> 현재 우리나라에서 일어나는 지뢰 관련 사고를 접하여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경각심</a:t>
            </a:r>
            <a:r>
              <a:rPr lang="ko-KR" altLang="en-US" sz="1800" b="1" dirty="0">
                <a:solidFill>
                  <a:schemeClr val="tx2"/>
                </a:solidFill>
              </a:rPr>
              <a:t> 증가</a:t>
            </a:r>
            <a:endParaRPr lang="en-US" altLang="ko-KR" sz="1800" b="1" dirty="0">
              <a:solidFill>
                <a:schemeClr val="tx2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solidFill>
                  <a:schemeClr val="tx2"/>
                </a:solidFill>
              </a:rPr>
              <a:t> 관련 정보를 공부하고</a:t>
            </a:r>
            <a:r>
              <a:rPr lang="en-US" altLang="ko-KR" sz="1800" b="1" dirty="0">
                <a:solidFill>
                  <a:schemeClr val="tx2"/>
                </a:solidFill>
              </a:rPr>
              <a:t>, </a:t>
            </a:r>
            <a:r>
              <a:rPr lang="ko-KR" altLang="en-US" sz="1800" b="1" dirty="0">
                <a:solidFill>
                  <a:schemeClr val="tx2"/>
                </a:solidFill>
              </a:rPr>
              <a:t>퀴즈를 통해 학습정도를 확인하여</a:t>
            </a:r>
            <a:r>
              <a:rPr lang="ko-KR" alt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교육 활용 가능성</a:t>
            </a:r>
            <a:endParaRPr lang="en-US" altLang="ko-KR" sz="1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148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0AF359-F014-4321-B47C-CAA52D9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88" y="0"/>
            <a:ext cx="12208288" cy="6848862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8D2984F6-CE52-4413-B117-3521F92D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91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발전 가능성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D9B0E09-D674-4D80-A2D1-D596443B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75" y="2436836"/>
            <a:ext cx="11392249" cy="2437879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국방부의 </a:t>
            </a:r>
            <a:r>
              <a:rPr lang="en-US" altLang="ko-KR" sz="22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를 활용한다면  </a:t>
            </a:r>
            <a:r>
              <a:rPr lang="ko-KR" altLang="en-US" sz="2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정확도 높은 머신 러닝 학습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 가능</a:t>
            </a:r>
            <a:endParaRPr lang="en-US" altLang="ko-KR" sz="22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안보위협요소들을 통합하여 머신 러닝 학습을 진행하여 훈련</a:t>
            </a:r>
            <a:r>
              <a:rPr lang="en-US" altLang="ko-KR" sz="22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경계근무 등의 상황에서  </a:t>
            </a:r>
            <a:r>
              <a:rPr lang="ko-KR" altLang="en-US" sz="2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임무수행 보조 어플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로 활용 가능</a:t>
            </a:r>
            <a:endParaRPr lang="en-US" altLang="ko-KR" sz="22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4852A9-D962-4E15-BEB4-5ADBBCB604B3}"/>
              </a:ext>
            </a:extLst>
          </p:cNvPr>
          <p:cNvSpPr txBox="1"/>
          <p:nvPr/>
        </p:nvSpPr>
        <p:spPr>
          <a:xfrm>
            <a:off x="2422310" y="4870856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</a:t>
            </a:r>
            <a:r>
              <a:rPr lang="ko-KR" alt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기술을 활용한 </a:t>
            </a:r>
            <a:endParaRPr lang="en-US" altLang="ko-KR" sz="3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통합 안보 위협요소 식별 어플</a:t>
            </a:r>
          </a:p>
        </p:txBody>
      </p:sp>
      <p:sp>
        <p:nvSpPr>
          <p:cNvPr id="2062" name="Freeform: Shape 80">
            <a:extLst>
              <a:ext uri="{FF2B5EF4-FFF2-40B4-BE49-F238E27FC236}">
                <a16:creationId xmlns:a16="http://schemas.microsoft.com/office/drawing/2014/main" id="{D5C3FE89-A0B6-4C0E-A1F2-7CA2025B3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156092" cy="3442494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유용원의 신무기 리포트] 선군호·폭풍호·천마호… 북한군 신형 전차들의 진격">
            <a:extLst>
              <a:ext uri="{FF2B5EF4-FFF2-40B4-BE49-F238E27FC236}">
                <a16:creationId xmlns:a16="http://schemas.microsoft.com/office/drawing/2014/main" id="{34658A34-D002-471B-B76E-195EE8CBA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7" r="30098" b="2"/>
          <a:stretch/>
        </p:blipFill>
        <p:spPr bwMode="auto">
          <a:xfrm>
            <a:off x="5" y="-1"/>
            <a:ext cx="3005349" cy="3291750"/>
          </a:xfrm>
          <a:custGeom>
            <a:avLst/>
            <a:gdLst/>
            <a:ahLst/>
            <a:cxnLst/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Oval 82">
            <a:extLst>
              <a:ext uri="{FF2B5EF4-FFF2-40B4-BE49-F238E27FC236}">
                <a16:creationId xmlns:a16="http://schemas.microsoft.com/office/drawing/2014/main" id="{8A6D7C84-6176-4F2A-985C-7F1B8C39D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141" y="459337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F04D83C-C5CF-435B-A137-F13CF01CC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r="28395" b="3"/>
          <a:stretch/>
        </p:blipFill>
        <p:spPr bwMode="auto">
          <a:xfrm>
            <a:off x="3832733" y="623929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990088" h="2990088">
                <a:moveTo>
                  <a:pt x="1495044" y="0"/>
                </a:moveTo>
                <a:cubicBezTo>
                  <a:pt x="2320734" y="0"/>
                  <a:pt x="2990088" y="669354"/>
                  <a:pt x="2990088" y="1495044"/>
                </a:cubicBezTo>
                <a:cubicBezTo>
                  <a:pt x="2990088" y="2320734"/>
                  <a:pt x="2320734" y="2990088"/>
                  <a:pt x="1495044" y="2990088"/>
                </a:cubicBezTo>
                <a:cubicBezTo>
                  <a:pt x="669354" y="2990088"/>
                  <a:pt x="0" y="2320734"/>
                  <a:pt x="0" y="1495044"/>
                </a:cubicBezTo>
                <a:cubicBezTo>
                  <a:pt x="0" y="669354"/>
                  <a:pt x="669354" y="0"/>
                  <a:pt x="14950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Freeform: Shape 84">
            <a:extLst>
              <a:ext uri="{FF2B5EF4-FFF2-40B4-BE49-F238E27FC236}">
                <a16:creationId xmlns:a16="http://schemas.microsoft.com/office/drawing/2014/main" id="{C8E319B0-C403-46B6-8DDF-C46B5EB13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6150" y="2364552"/>
            <a:ext cx="3835850" cy="4493449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Freeform: Shape 86">
            <a:extLst>
              <a:ext uri="{FF2B5EF4-FFF2-40B4-BE49-F238E27FC236}">
                <a16:creationId xmlns:a16="http://schemas.microsoft.com/office/drawing/2014/main" id="{E1E27C89-94CF-4F2D-8750-9361FD1D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7371" y="1"/>
            <a:ext cx="3986784" cy="2427765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DE89D3-8594-4645-BDEE-60F93B72A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" b="4"/>
          <a:stretch/>
        </p:blipFill>
        <p:spPr>
          <a:xfrm>
            <a:off x="7171962" y="2"/>
            <a:ext cx="3657600" cy="2263173"/>
          </a:xfrm>
          <a:custGeom>
            <a:avLst/>
            <a:gdLst/>
            <a:ahLst/>
            <a:cxnLst/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</p:spPr>
      </p:pic>
      <p:pic>
        <p:nvPicPr>
          <p:cNvPr id="2054" name="Picture 6" descr="숨겨진 무기 지뢰, 탐지와 제거 방법은? | 1boon">
            <a:extLst>
              <a:ext uri="{FF2B5EF4-FFF2-40B4-BE49-F238E27FC236}">
                <a16:creationId xmlns:a16="http://schemas.microsoft.com/office/drawing/2014/main" id="{D8133223-9F72-4969-96F5-AD8C11B4F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7" r="23685" b="1"/>
          <a:stretch/>
        </p:blipFill>
        <p:spPr bwMode="auto">
          <a:xfrm>
            <a:off x="8520674" y="2529078"/>
            <a:ext cx="3671324" cy="4328922"/>
          </a:xfrm>
          <a:custGeom>
            <a:avLst/>
            <a:gdLst/>
            <a:ahLst/>
            <a:cxnLst/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3D943D48-8DD8-4577-A1AE-3DBAB4214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5" y="4897647"/>
            <a:ext cx="1190028" cy="95499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E84BE-4B9F-4C83-8AFE-26B1D25A67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41"/>
          <a:stretch/>
        </p:blipFill>
        <p:spPr>
          <a:xfrm>
            <a:off x="907665" y="4897648"/>
            <a:ext cx="1190027" cy="95499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2104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* 누르면 크게 볼 수 있습니다. ">
            <a:extLst>
              <a:ext uri="{FF2B5EF4-FFF2-40B4-BE49-F238E27FC236}">
                <a16:creationId xmlns:a16="http://schemas.microsoft.com/office/drawing/2014/main" id="{DB0B0A83-D9AF-44F9-A038-EED1AE8CF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92" y="1443210"/>
            <a:ext cx="564278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9723E5-0DDC-4CA4-858F-7B0AB3B7BE7A}"/>
              </a:ext>
            </a:extLst>
          </p:cNvPr>
          <p:cNvSpPr/>
          <p:nvPr/>
        </p:nvSpPr>
        <p:spPr>
          <a:xfrm>
            <a:off x="481029" y="619588"/>
            <a:ext cx="704088" cy="14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7B101E-A202-4B02-A3CD-573FD1D297D2}"/>
              </a:ext>
            </a:extLst>
          </p:cNvPr>
          <p:cNvSpPr txBox="1"/>
          <p:nvPr/>
        </p:nvSpPr>
        <p:spPr>
          <a:xfrm>
            <a:off x="168338" y="1524856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Regular"/>
              </a:rPr>
              <a:t>2020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Regular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SDGothicNeo-Regular"/>
              </a:rPr>
              <a:t>9</a:t>
            </a:r>
            <a:r>
              <a:rPr lang="ko-KR" altLang="en-US" dirty="0">
                <a:solidFill>
                  <a:srgbClr val="222222"/>
                </a:solidFill>
                <a:latin typeface="AppleSDGothicNeo-Regular"/>
              </a:rPr>
              <a:t>월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Regular"/>
              </a:rPr>
              <a:t>계속된 폭우에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SDGothicNeo-Regular"/>
              </a:rPr>
              <a:t>전국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AppleSDGothicNeo-Regular"/>
              </a:rPr>
              <a:t>3000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SDGothicNeo-Regular"/>
              </a:rPr>
              <a:t>개 ‘유실 지뢰’ 비상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Regular"/>
              </a:rPr>
              <a:t>… 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Regular"/>
              </a:rPr>
              <a:t>후방도 안전지대 아냐”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BDA9C-12FC-481A-B56B-A8CBBA13DC4F}"/>
              </a:ext>
            </a:extLst>
          </p:cNvPr>
          <p:cNvSpPr txBox="1"/>
          <p:nvPr/>
        </p:nvSpPr>
        <p:spPr>
          <a:xfrm>
            <a:off x="139289" y="2859129"/>
            <a:ext cx="6094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한강변 지뢰 터져 </a:t>
            </a:r>
            <a:r>
              <a:rPr lang="ko-KR" altLang="en-US" b="1" i="0" dirty="0" err="1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낚시객</a:t>
            </a:r>
            <a:r>
              <a:rPr lang="ko-KR" altLang="en-US" b="1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 중상</a:t>
            </a:r>
            <a:endParaRPr lang="en-US" altLang="ko-KR" b="1" i="0" dirty="0">
              <a:solidFill>
                <a:srgbClr val="3C3E40"/>
              </a:solidFill>
              <a:effectLst/>
              <a:latin typeface="Tahoma" panose="020B0604030504040204" pitchFamily="34" charset="0"/>
            </a:endParaRPr>
          </a:p>
          <a:p>
            <a:pPr algn="l" fontAlgn="base"/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2020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년 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7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월 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4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일 오후 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6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시 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49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분쯤 고양시 덕양구 </a:t>
            </a:r>
            <a:r>
              <a:rPr lang="ko-KR" altLang="en-US" sz="1200" b="0" i="0" dirty="0" err="1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행주외동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 김포대교 인근 한강 변에서 북한군이 사용하는 대인지뢰가 터져 </a:t>
            </a:r>
            <a:r>
              <a:rPr lang="en-US" altLang="ko-KR" sz="1200" dirty="0">
                <a:solidFill>
                  <a:srgbClr val="3C3E40"/>
                </a:solidFill>
                <a:latin typeface="Tahoma" panose="020B0604030504040204" pitchFamily="34" charset="0"/>
              </a:rPr>
              <a:t>70</a:t>
            </a:r>
            <a:r>
              <a:rPr lang="ko-KR" altLang="en-US" sz="1200" dirty="0">
                <a:solidFill>
                  <a:srgbClr val="3C3E40"/>
                </a:solidFill>
                <a:latin typeface="Tahoma" panose="020B0604030504040204" pitchFamily="34" charset="0"/>
              </a:rPr>
              <a:t>대 남성 중상</a:t>
            </a:r>
            <a:r>
              <a:rPr lang="en-US" altLang="ko-KR" sz="1200" dirty="0">
                <a:solidFill>
                  <a:srgbClr val="3C3E40"/>
                </a:solidFill>
                <a:latin typeface="Tahoma" panose="020B0604030504040204" pitchFamily="34" charset="0"/>
              </a:rPr>
              <a:t>..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2FC8E-E487-4641-BEAB-6B0A674D84D7}"/>
              </a:ext>
            </a:extLst>
          </p:cNvPr>
          <p:cNvSpPr txBox="1"/>
          <p:nvPr/>
        </p:nvSpPr>
        <p:spPr>
          <a:xfrm>
            <a:off x="157795" y="2339762"/>
            <a:ext cx="6804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합참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, 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태풍 유실 지뢰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243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발 수거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... 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북한 </a:t>
            </a:r>
            <a:r>
              <a:rPr lang="ko-KR" altLang="en-US" b="1" i="0" dirty="0" err="1">
                <a:solidFill>
                  <a:srgbClr val="111111"/>
                </a:solidFill>
                <a:effectLst/>
                <a:latin typeface="Apple SD Gothic Neo"/>
              </a:rPr>
              <a:t>목함지뢰도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11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발 발견</a:t>
            </a:r>
          </a:p>
        </p:txBody>
      </p:sp>
      <p:pic>
        <p:nvPicPr>
          <p:cNvPr id="2054" name="Picture 6" descr="* 누르면 크게 볼 수 있습니다. ">
            <a:extLst>
              <a:ext uri="{FF2B5EF4-FFF2-40B4-BE49-F238E27FC236}">
                <a16:creationId xmlns:a16="http://schemas.microsoft.com/office/drawing/2014/main" id="{19354C82-FC63-48CD-A1A1-8F37DDA3F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29" y="4354493"/>
            <a:ext cx="3110321" cy="237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2E2E473-43EC-4FEA-9413-DEA145715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4" y="4320436"/>
            <a:ext cx="2879353" cy="215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8E30B0-AFBA-4436-ADAA-5937E0A08895}"/>
              </a:ext>
            </a:extLst>
          </p:cNvPr>
          <p:cNvSpPr txBox="1"/>
          <p:nvPr/>
        </p:nvSpPr>
        <p:spPr>
          <a:xfrm>
            <a:off x="157795" y="370754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철원서 대전차 지뢰 폭발 사고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 사망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E58083-7ABA-4F99-B2AC-F84A39D2D9BB}"/>
              </a:ext>
            </a:extLst>
          </p:cNvPr>
          <p:cNvSpPr/>
          <p:nvPr/>
        </p:nvSpPr>
        <p:spPr>
          <a:xfrm>
            <a:off x="677792" y="374517"/>
            <a:ext cx="5187273" cy="6646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지뢰 위험국가 대한민국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5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EB1839A-7DC5-475D-A51E-EC5B5F13DDE9}"/>
              </a:ext>
            </a:extLst>
          </p:cNvPr>
          <p:cNvSpPr txBox="1">
            <a:spLocks/>
          </p:cNvSpPr>
          <p:nvPr/>
        </p:nvSpPr>
        <p:spPr>
          <a:xfrm>
            <a:off x="1136249" y="702677"/>
            <a:ext cx="4370420" cy="1745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ko-KR" altLang="en-US" sz="2400" b="1" dirty="0">
                <a:latin typeface="+mj-ea"/>
                <a:ea typeface="+mj-ea"/>
                <a:cs typeface="함초롬바탕" panose="02030604000101010101" pitchFamily="18" charset="-127"/>
              </a:rPr>
              <a:t>완전 제거가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불가능한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400" b="1" dirty="0">
                <a:latin typeface="+mj-ea"/>
                <a:ea typeface="+mj-ea"/>
                <a:cs typeface="함초롬바탕" panose="02030604000101010101" pitchFamily="18" charset="-127"/>
              </a:rPr>
              <a:t>지뢰</a:t>
            </a:r>
            <a:r>
              <a:rPr lang="ko-KR" altLang="en-US" sz="7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700" b="1" dirty="0"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600" b="1" dirty="0">
                <a:latin typeface="+mj-ea"/>
                <a:ea typeface="+mj-ea"/>
                <a:cs typeface="함초롬바탕" panose="02030604000101010101" pitchFamily="18" charset="-127"/>
              </a:rPr>
              <a:t>지뢰의 높은 </a:t>
            </a:r>
            <a:r>
              <a:rPr lang="ko-KR" altLang="en-US" sz="16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불발율</a:t>
            </a:r>
            <a:r>
              <a:rPr lang="ko-KR" altLang="en-US" sz="1600" b="1" dirty="0">
                <a:latin typeface="+mj-ea"/>
                <a:ea typeface="+mj-ea"/>
                <a:cs typeface="함초롬바탕" panose="02030604000101010101" pitchFamily="18" charset="-127"/>
              </a:rPr>
              <a:t>과 낮은</a:t>
            </a:r>
            <a:r>
              <a:rPr lang="ko-KR" altLang="en-US" sz="16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제거율</a:t>
            </a:r>
            <a:endParaRPr lang="en-US" altLang="ko-KR" sz="16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None/>
            </a:pPr>
            <a:r>
              <a:rPr lang="en-US" altLang="ko-KR" sz="16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600" b="1" dirty="0">
                <a:latin typeface="+mj-ea"/>
                <a:ea typeface="+mj-ea"/>
                <a:cs typeface="함초롬바탕" panose="02030604000101010101" pitchFamily="18" charset="-127"/>
              </a:rPr>
              <a:t>토사를 따른 지뢰의</a:t>
            </a:r>
            <a:r>
              <a:rPr lang="ko-KR" altLang="en-US" sz="16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이동</a:t>
            </a:r>
            <a:endParaRPr lang="en-US" altLang="ko-KR" sz="16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685A8-27C0-4AF2-B972-98312B28CDE1}"/>
              </a:ext>
            </a:extLst>
          </p:cNvPr>
          <p:cNvSpPr txBox="1"/>
          <p:nvPr/>
        </p:nvSpPr>
        <p:spPr>
          <a:xfrm>
            <a:off x="6126579" y="1189900"/>
            <a:ext cx="4929172" cy="935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400" b="1" dirty="0">
                <a:latin typeface="+mj-ea"/>
                <a:ea typeface="+mj-ea"/>
              </a:rPr>
              <a:t>지뢰를 </a:t>
            </a: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</a:rPr>
              <a:t>빠르게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</a:rPr>
              <a:t>식별</a:t>
            </a:r>
            <a:r>
              <a:rPr lang="ko-KR" altLang="en-US" sz="2400" b="1" dirty="0">
                <a:latin typeface="+mj-ea"/>
                <a:ea typeface="+mj-ea"/>
              </a:rPr>
              <a:t>하고 </a:t>
            </a:r>
            <a:endParaRPr lang="en-US" altLang="ko-KR" sz="2400" b="1" dirty="0">
              <a:latin typeface="+mj-ea"/>
              <a:ea typeface="+mj-ea"/>
            </a:endParaRP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</a:rPr>
              <a:t>신고</a:t>
            </a:r>
            <a:r>
              <a:rPr lang="ko-KR" altLang="en-US" sz="2400" b="1" dirty="0">
                <a:latin typeface="+mj-ea"/>
                <a:ea typeface="+mj-ea"/>
              </a:rPr>
              <a:t>할 수 있는 </a:t>
            </a: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</a:rPr>
              <a:t>시스템</a:t>
            </a:r>
            <a:r>
              <a:rPr lang="ko-KR" altLang="en-US" sz="2400" b="1" dirty="0">
                <a:latin typeface="+mj-ea"/>
                <a:ea typeface="+mj-ea"/>
              </a:rPr>
              <a:t>이 필요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723E5-0DDC-4CA4-858F-7B0AB3B7BE7A}"/>
              </a:ext>
            </a:extLst>
          </p:cNvPr>
          <p:cNvSpPr/>
          <p:nvPr/>
        </p:nvSpPr>
        <p:spPr>
          <a:xfrm>
            <a:off x="481029" y="619588"/>
            <a:ext cx="704088" cy="14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20E60-8DAA-4F1A-9017-1A162DE00A9A}"/>
              </a:ext>
            </a:extLst>
          </p:cNvPr>
          <p:cNvSpPr txBox="1"/>
          <p:nvPr/>
        </p:nvSpPr>
        <p:spPr>
          <a:xfrm>
            <a:off x="4285667" y="5857346"/>
            <a:ext cx="36206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/>
              <a:t>One-</a:t>
            </a:r>
            <a:r>
              <a:rPr lang="en-US" altLang="ko-KR" sz="2500" b="1" dirty="0"/>
              <a:t>S</a:t>
            </a:r>
            <a:r>
              <a:rPr lang="ko-KR" altLang="en-US" sz="2500" b="1" dirty="0" err="1"/>
              <a:t>top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S</a:t>
            </a:r>
            <a:r>
              <a:rPr lang="ko-KR" altLang="en-US" sz="2500" b="1" dirty="0" err="1"/>
              <a:t>ervice</a:t>
            </a:r>
            <a:endParaRPr lang="ko-KR" altLang="en-US" sz="2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71E76-8420-4ECC-B07B-D3E14B0E0FFF}"/>
              </a:ext>
            </a:extLst>
          </p:cNvPr>
          <p:cNvSpPr txBox="1"/>
          <p:nvPr/>
        </p:nvSpPr>
        <p:spPr>
          <a:xfrm>
            <a:off x="1548082" y="5193702"/>
            <a:ext cx="256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사진 업로드</a:t>
            </a:r>
            <a:endParaRPr lang="en-US" altLang="ko-KR" b="1" dirty="0"/>
          </a:p>
        </p:txBody>
      </p:sp>
      <p:pic>
        <p:nvPicPr>
          <p:cNvPr id="53" name="그래픽 52" descr="화살표 원">
            <a:extLst>
              <a:ext uri="{FF2B5EF4-FFF2-40B4-BE49-F238E27FC236}">
                <a16:creationId xmlns:a16="http://schemas.microsoft.com/office/drawing/2014/main" id="{D5628CD6-2974-4AF7-903B-72CD9E19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600" y="2772160"/>
            <a:ext cx="2565961" cy="2565961"/>
          </a:xfrm>
          <a:prstGeom prst="rect">
            <a:avLst/>
          </a:prstGeom>
        </p:spPr>
      </p:pic>
      <p:pic>
        <p:nvPicPr>
          <p:cNvPr id="58" name="그래픽 57" descr="업로드">
            <a:extLst>
              <a:ext uri="{FF2B5EF4-FFF2-40B4-BE49-F238E27FC236}">
                <a16:creationId xmlns:a16="http://schemas.microsoft.com/office/drawing/2014/main" id="{DD7B7F89-C540-4035-963B-EEAA15D3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8387" y="2772159"/>
            <a:ext cx="2565961" cy="2565961"/>
          </a:xfrm>
          <a:prstGeom prst="rect">
            <a:avLst/>
          </a:prstGeom>
        </p:spPr>
      </p:pic>
      <p:pic>
        <p:nvPicPr>
          <p:cNvPr id="60" name="그래픽 59" descr="콜 센터">
            <a:extLst>
              <a:ext uri="{FF2B5EF4-FFF2-40B4-BE49-F238E27FC236}">
                <a16:creationId xmlns:a16="http://schemas.microsoft.com/office/drawing/2014/main" id="{64447479-0353-4C1B-98E2-E8BBC078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8813" y="2772161"/>
            <a:ext cx="2565961" cy="256596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59AAFC0-8F76-4F54-8F54-38369A32FC75}"/>
              </a:ext>
            </a:extLst>
          </p:cNvPr>
          <p:cNvSpPr txBox="1"/>
          <p:nvPr/>
        </p:nvSpPr>
        <p:spPr>
          <a:xfrm>
            <a:off x="5064064" y="5153454"/>
            <a:ext cx="2125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지뢰 식별</a:t>
            </a:r>
            <a:endParaRPr lang="en-US" altLang="ko-KR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AE8719-91A7-417E-8CCF-D9E91B112A7E}"/>
              </a:ext>
            </a:extLst>
          </p:cNvPr>
          <p:cNvSpPr txBox="1"/>
          <p:nvPr/>
        </p:nvSpPr>
        <p:spPr>
          <a:xfrm>
            <a:off x="8349277" y="5193702"/>
            <a:ext cx="2125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지뢰 신고</a:t>
            </a:r>
          </a:p>
        </p:txBody>
      </p:sp>
    </p:spTree>
    <p:extLst>
      <p:ext uri="{BB962C8B-B14F-4D97-AF65-F5344CB8AC3E}">
        <p14:creationId xmlns:p14="http://schemas.microsoft.com/office/powerpoint/2010/main" val="316571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644534-9581-4008-8AD0-5C17A124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b="1">
                <a:solidFill>
                  <a:srgbClr val="FFFFFF"/>
                </a:solidFill>
              </a:rPr>
              <a:t>Website &amp; APP </a:t>
            </a:r>
            <a:r>
              <a:rPr lang="ko-KR" altLang="en-US" sz="4000" b="1">
                <a:solidFill>
                  <a:srgbClr val="FFFFFF"/>
                </a:solidFill>
              </a:rPr>
              <a:t>제작</a:t>
            </a:r>
            <a:endParaRPr lang="en-US" altLang="ko-KR" sz="4000" b="1">
              <a:solidFill>
                <a:srgbClr val="FFFFFF"/>
              </a:solidFill>
            </a:endParaRPr>
          </a:p>
        </p:txBody>
      </p:sp>
      <p:pic>
        <p:nvPicPr>
          <p:cNvPr id="1026" name="Picture 2" descr="Codepen">
            <a:extLst>
              <a:ext uri="{FF2B5EF4-FFF2-40B4-BE49-F238E27FC236}">
                <a16:creationId xmlns:a16="http://schemas.microsoft.com/office/drawing/2014/main" id="{6209BB41-2E6B-4659-873C-9EB28FADE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18874" r="1" b="15533"/>
          <a:stretch/>
        </p:blipFill>
        <p:spPr bwMode="auto">
          <a:xfrm>
            <a:off x="4795897" y="3169018"/>
            <a:ext cx="3039945" cy="997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C55BBD-167D-4644-BDFF-455447EAC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31" r="-4043"/>
          <a:stretch/>
        </p:blipFill>
        <p:spPr bwMode="auto">
          <a:xfrm>
            <a:off x="7831048" y="3135460"/>
            <a:ext cx="3687212" cy="111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qus Logo with name – ABCey Events">
            <a:extLst>
              <a:ext uri="{FF2B5EF4-FFF2-40B4-BE49-F238E27FC236}">
                <a16:creationId xmlns:a16="http://schemas.microsoft.com/office/drawing/2014/main" id="{4A88FEEF-F847-4D42-943D-9765E5AC8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4776318" y="4593615"/>
            <a:ext cx="3054730" cy="11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A2D72-2612-4F64-887B-13359EFA65A9}"/>
              </a:ext>
            </a:extLst>
          </p:cNvPr>
          <p:cNvSpPr txBox="1"/>
          <p:nvPr/>
        </p:nvSpPr>
        <p:spPr>
          <a:xfrm>
            <a:off x="4971948" y="1770092"/>
            <a:ext cx="6170549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다양한 </a:t>
            </a:r>
            <a:r>
              <a:rPr lang="en-US" altLang="ko-KR" sz="2800" b="1" dirty="0"/>
              <a:t>opensource</a:t>
            </a:r>
            <a:r>
              <a:rPr lang="ko-KR" altLang="en-US" sz="2800" b="1" dirty="0"/>
              <a:t>를 활용하여 제작</a:t>
            </a:r>
            <a:endParaRPr lang="en-US" altLang="ko-KR" sz="2800" b="1" dirty="0"/>
          </a:p>
          <a:p>
            <a:pPr>
              <a:spcAft>
                <a:spcPts val="600"/>
              </a:spcAft>
            </a:pP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D7743-A9C9-40FB-9DD8-DEEDFAF92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038" y="4621029"/>
            <a:ext cx="3146271" cy="11199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916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CE61EA-BFE9-4550-994C-A123F55D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2" r="1636"/>
          <a:stretch/>
        </p:blipFill>
        <p:spPr>
          <a:xfrm>
            <a:off x="5518229" y="2206066"/>
            <a:ext cx="6130314" cy="3540097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</p:pic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817548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pic>
        <p:nvPicPr>
          <p:cNvPr id="3074" name="Picture 2" descr="빈 화면이 검은 스마트 폰 이랑. | 프리미엄 벡터">
            <a:extLst>
              <a:ext uri="{FF2B5EF4-FFF2-40B4-BE49-F238E27FC236}">
                <a16:creationId xmlns:a16="http://schemas.microsoft.com/office/drawing/2014/main" id="{25E1A0B0-EA9F-47AE-A848-510F6EDE7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0" t="9191" r="26160" b="8776"/>
          <a:stretch/>
        </p:blipFill>
        <p:spPr bwMode="auto">
          <a:xfrm>
            <a:off x="1119668" y="1468693"/>
            <a:ext cx="2844800" cy="489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3E9EA60-7269-4D28-817F-9C95DC842113}"/>
              </a:ext>
            </a:extLst>
          </p:cNvPr>
          <p:cNvSpPr/>
          <p:nvPr/>
        </p:nvSpPr>
        <p:spPr>
          <a:xfrm>
            <a:off x="1460980" y="1622348"/>
            <a:ext cx="2162176" cy="4583998"/>
          </a:xfrm>
          <a:prstGeom prst="roundRect">
            <a:avLst>
              <a:gd name="adj" fmla="val 8315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2F987E-7BF7-4713-82DA-08CB37D29C38}"/>
              </a:ext>
            </a:extLst>
          </p:cNvPr>
          <p:cNvSpPr/>
          <p:nvPr/>
        </p:nvSpPr>
        <p:spPr>
          <a:xfrm>
            <a:off x="5989749" y="1377308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신속하고 간단한 지뢰식별 프로세스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A985-E4B4-4F89-9D64-2B4C351796D3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식별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8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21FE18-175B-453B-8132-6AF27EB5FD45}"/>
              </a:ext>
            </a:extLst>
          </p:cNvPr>
          <p:cNvGrpSpPr/>
          <p:nvPr/>
        </p:nvGrpSpPr>
        <p:grpSpPr>
          <a:xfrm>
            <a:off x="1119668" y="1468693"/>
            <a:ext cx="2844800" cy="4891309"/>
            <a:chOff x="278015" y="983345"/>
            <a:chExt cx="2844800" cy="4891309"/>
          </a:xfrm>
        </p:grpSpPr>
        <p:pic>
          <p:nvPicPr>
            <p:cNvPr id="21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0C032DF7-B4F9-4321-B0CF-954C431C56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278015" y="983345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D692BA8-6065-4FF2-9188-530EF6E02168}"/>
                </a:ext>
              </a:extLst>
            </p:cNvPr>
            <p:cNvSpPr/>
            <p:nvPr/>
          </p:nvSpPr>
          <p:spPr>
            <a:xfrm>
              <a:off x="619327" y="1137000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식별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1AB485-3D98-4142-9192-3FB03BC322BB}"/>
              </a:ext>
            </a:extLst>
          </p:cNvPr>
          <p:cNvSpPr/>
          <p:nvPr/>
        </p:nvSpPr>
        <p:spPr>
          <a:xfrm>
            <a:off x="5989749" y="1377308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신속하고 간단한 지뢰식별 프로세스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465E74-8C1E-440B-8A53-26682E987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083" y="2197773"/>
            <a:ext cx="6111271" cy="35400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894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21FE18-175B-453B-8132-6AF27EB5FD45}"/>
              </a:ext>
            </a:extLst>
          </p:cNvPr>
          <p:cNvGrpSpPr/>
          <p:nvPr/>
        </p:nvGrpSpPr>
        <p:grpSpPr>
          <a:xfrm>
            <a:off x="1119668" y="1468693"/>
            <a:ext cx="2844800" cy="4891309"/>
            <a:chOff x="278015" y="983345"/>
            <a:chExt cx="2844800" cy="4891309"/>
          </a:xfrm>
        </p:grpSpPr>
        <p:pic>
          <p:nvPicPr>
            <p:cNvPr id="21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0C032DF7-B4F9-4321-B0CF-954C431C56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278015" y="983345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D692BA8-6065-4FF2-9188-530EF6E02168}"/>
                </a:ext>
              </a:extLst>
            </p:cNvPr>
            <p:cNvSpPr/>
            <p:nvPr/>
          </p:nvSpPr>
          <p:spPr>
            <a:xfrm>
              <a:off x="619327" y="1137000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식별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317EAF-A1E6-4495-B057-9BE91A7CB6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91" r="18957" b="35445"/>
          <a:stretch/>
        </p:blipFill>
        <p:spPr>
          <a:xfrm>
            <a:off x="5482831" y="2027642"/>
            <a:ext cx="6119524" cy="3745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561AAC-0535-4ADD-8D91-0A5564319278}"/>
              </a:ext>
            </a:extLst>
          </p:cNvPr>
          <p:cNvSpPr/>
          <p:nvPr/>
        </p:nvSpPr>
        <p:spPr>
          <a:xfrm>
            <a:off x="5989749" y="1377308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신속하고 간단한 지뢰식별 프로세스</a:t>
            </a:r>
          </a:p>
        </p:txBody>
      </p:sp>
    </p:spTree>
    <p:extLst>
      <p:ext uri="{BB962C8B-B14F-4D97-AF65-F5344CB8AC3E}">
        <p14:creationId xmlns:p14="http://schemas.microsoft.com/office/powerpoint/2010/main" val="86615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558</Words>
  <Application>Microsoft Office PowerPoint</Application>
  <PresentationFormat>와이드스크린</PresentationFormat>
  <Paragraphs>126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Apple SD Gothic Neo</vt:lpstr>
      <vt:lpstr>AppleSDGothicNeo-Regular</vt:lpstr>
      <vt:lpstr>-apple-system</vt:lpstr>
      <vt:lpstr>sohne</vt:lpstr>
      <vt:lpstr>맑은 고딕</vt:lpstr>
      <vt:lpstr>맑은 고딕</vt:lpstr>
      <vt:lpstr>휴먼둥근헤드라인</vt:lpstr>
      <vt:lpstr>Arial</vt:lpstr>
      <vt:lpstr>Calibri</vt:lpstr>
      <vt:lpstr>Tahoma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Website &amp; APP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Architecture</vt:lpstr>
      <vt:lpstr>기술 스택</vt:lpstr>
      <vt:lpstr>기대 효과</vt:lpstr>
      <vt:lpstr>발전 가능성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m</cp:lastModifiedBy>
  <cp:revision>14</cp:revision>
  <dcterms:created xsi:type="dcterms:W3CDTF">2020-10-24T09:45:58Z</dcterms:created>
  <dcterms:modified xsi:type="dcterms:W3CDTF">2020-10-25T11:10:14Z</dcterms:modified>
</cp:coreProperties>
</file>